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3" r:id="rId27"/>
    <p:sldId id="281" r:id="rId28"/>
    <p:sldId id="282" r:id="rId29"/>
    <p:sldId id="284" r:id="rId3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2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Rotary</a:t>
            </a:r>
            <a:r>
              <a:rPr lang="cs-CZ" dirty="0" smtClean="0"/>
              <a:t> </a:t>
            </a:r>
            <a:r>
              <a:rPr lang="cs-CZ" dirty="0" err="1" smtClean="0"/>
              <a:t>endodontics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MDDr.Radovan</a:t>
            </a:r>
            <a:r>
              <a:rPr lang="cs-CZ" dirty="0" smtClean="0"/>
              <a:t> Žižka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Principles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NiTi</a:t>
            </a:r>
            <a:r>
              <a:rPr lang="cs-CZ" dirty="0" smtClean="0"/>
              <a:t> part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Need</a:t>
            </a:r>
            <a:r>
              <a:rPr lang="cs-CZ" dirty="0" smtClean="0"/>
              <a:t> more </a:t>
            </a:r>
            <a:r>
              <a:rPr lang="cs-CZ" dirty="0" err="1" smtClean="0"/>
              <a:t>flaring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access</a:t>
            </a:r>
            <a:r>
              <a:rPr lang="cs-CZ" dirty="0" smtClean="0"/>
              <a:t> to </a:t>
            </a:r>
            <a:r>
              <a:rPr lang="cs-CZ" dirty="0" err="1" smtClean="0"/>
              <a:t>decrease</a:t>
            </a:r>
            <a:r>
              <a:rPr lang="cs-CZ" dirty="0" smtClean="0"/>
              <a:t> </a:t>
            </a:r>
            <a:r>
              <a:rPr lang="cs-CZ" dirty="0" err="1" smtClean="0"/>
              <a:t>fatigue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file</a:t>
            </a:r>
            <a:endParaRPr lang="cs-CZ" dirty="0" smtClean="0"/>
          </a:p>
          <a:p>
            <a:r>
              <a:rPr lang="cs-CZ" dirty="0" err="1" smtClean="0"/>
              <a:t>Must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used</a:t>
            </a:r>
            <a:r>
              <a:rPr lang="cs-CZ" dirty="0" smtClean="0"/>
              <a:t> in a </a:t>
            </a:r>
            <a:r>
              <a:rPr lang="cs-CZ" dirty="0" err="1" smtClean="0"/>
              <a:t>lubricated</a:t>
            </a:r>
            <a:r>
              <a:rPr lang="cs-CZ" dirty="0" smtClean="0"/>
              <a:t> </a:t>
            </a:r>
            <a:r>
              <a:rPr lang="cs-CZ" dirty="0" err="1" smtClean="0"/>
              <a:t>canal</a:t>
            </a:r>
            <a:r>
              <a:rPr lang="cs-CZ" dirty="0" smtClean="0"/>
              <a:t> to </a:t>
            </a:r>
            <a:r>
              <a:rPr lang="cs-CZ" dirty="0" err="1" smtClean="0"/>
              <a:t>reduce</a:t>
            </a:r>
            <a:r>
              <a:rPr lang="cs-CZ" dirty="0" smtClean="0"/>
              <a:t> </a:t>
            </a:r>
            <a:r>
              <a:rPr lang="cs-CZ" dirty="0" err="1" smtClean="0"/>
              <a:t>frictional</a:t>
            </a:r>
            <a:r>
              <a:rPr lang="cs-CZ" dirty="0" smtClean="0"/>
              <a:t> </a:t>
            </a:r>
            <a:r>
              <a:rPr lang="cs-CZ" dirty="0" err="1" smtClean="0"/>
              <a:t>resistance</a:t>
            </a:r>
            <a:endParaRPr lang="cs-CZ" dirty="0" smtClean="0"/>
          </a:p>
          <a:p>
            <a:r>
              <a:rPr lang="cs-CZ" dirty="0" err="1" smtClean="0"/>
              <a:t>Should</a:t>
            </a:r>
            <a:r>
              <a:rPr lang="cs-CZ" dirty="0" smtClean="0"/>
              <a:t> not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used</a:t>
            </a:r>
            <a:r>
              <a:rPr lang="cs-CZ" dirty="0" smtClean="0"/>
              <a:t> in </a:t>
            </a:r>
            <a:r>
              <a:rPr lang="cs-CZ" dirty="0" err="1" smtClean="0"/>
              <a:t>abrupt</a:t>
            </a:r>
            <a:r>
              <a:rPr lang="cs-CZ" dirty="0" smtClean="0"/>
              <a:t> </a:t>
            </a:r>
            <a:r>
              <a:rPr lang="cs-CZ" dirty="0" err="1" smtClean="0"/>
              <a:t>curves</a:t>
            </a:r>
            <a:r>
              <a:rPr lang="cs-CZ" dirty="0" smtClean="0"/>
              <a:t>, S-</a:t>
            </a:r>
            <a:r>
              <a:rPr lang="cs-CZ" dirty="0" err="1" smtClean="0"/>
              <a:t>shapes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canals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join</a:t>
            </a:r>
            <a:endParaRPr lang="cs-CZ" dirty="0" smtClean="0"/>
          </a:p>
          <a:p>
            <a:r>
              <a:rPr lang="cs-CZ" dirty="0" err="1" smtClean="0"/>
              <a:t>Once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instrument </a:t>
            </a:r>
            <a:r>
              <a:rPr lang="cs-CZ" dirty="0" err="1" smtClean="0"/>
              <a:t>starts</a:t>
            </a:r>
            <a:r>
              <a:rPr lang="cs-CZ" dirty="0" smtClean="0"/>
              <a:t> to </a:t>
            </a:r>
            <a:r>
              <a:rPr lang="cs-CZ" dirty="0" err="1" smtClean="0"/>
              <a:t>wobble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handpiece</a:t>
            </a:r>
            <a:r>
              <a:rPr lang="cs-CZ" dirty="0" smtClean="0"/>
              <a:t>,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file</a:t>
            </a:r>
            <a:r>
              <a:rPr lang="cs-CZ" dirty="0" smtClean="0"/>
              <a:t> </a:t>
            </a:r>
            <a:r>
              <a:rPr lang="cs-CZ" dirty="0" err="1" smtClean="0"/>
              <a:t>should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disposed</a:t>
            </a:r>
            <a:r>
              <a:rPr lang="cs-CZ" dirty="0" smtClean="0"/>
              <a:t> </a:t>
            </a:r>
            <a:r>
              <a:rPr lang="cs-CZ" dirty="0" err="1" smtClean="0"/>
              <a:t>off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Principles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NiTi</a:t>
            </a:r>
            <a:r>
              <a:rPr lang="cs-CZ" dirty="0" smtClean="0"/>
              <a:t> part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069160"/>
          </a:xfrm>
        </p:spPr>
        <p:txBody>
          <a:bodyPr>
            <a:normAutofit lnSpcReduction="10000"/>
          </a:bodyPr>
          <a:lstStyle/>
          <a:p>
            <a:r>
              <a:rPr lang="cs-CZ" dirty="0" err="1" smtClean="0"/>
              <a:t>When</a:t>
            </a:r>
            <a:r>
              <a:rPr lang="cs-CZ" dirty="0" smtClean="0"/>
              <a:t> </a:t>
            </a:r>
            <a:r>
              <a:rPr lang="cs-CZ" dirty="0" err="1" smtClean="0"/>
              <a:t>NiTi</a:t>
            </a:r>
            <a:r>
              <a:rPr lang="cs-CZ" dirty="0" smtClean="0"/>
              <a:t> </a:t>
            </a:r>
            <a:r>
              <a:rPr lang="cs-CZ" dirty="0" err="1" smtClean="0"/>
              <a:t>experiences</a:t>
            </a:r>
            <a:r>
              <a:rPr lang="cs-CZ" dirty="0" smtClean="0"/>
              <a:t> </a:t>
            </a:r>
            <a:r>
              <a:rPr lang="cs-CZ" dirty="0" err="1" smtClean="0"/>
              <a:t>any</a:t>
            </a:r>
            <a:r>
              <a:rPr lang="cs-CZ" dirty="0" smtClean="0"/>
              <a:t> </a:t>
            </a:r>
            <a:r>
              <a:rPr lang="cs-CZ" dirty="0" err="1" smtClean="0"/>
              <a:t>undue</a:t>
            </a:r>
            <a:r>
              <a:rPr lang="cs-CZ" dirty="0" smtClean="0"/>
              <a:t> stress </a:t>
            </a:r>
            <a:r>
              <a:rPr lang="cs-CZ" dirty="0" err="1" smtClean="0"/>
              <a:t>including</a:t>
            </a:r>
            <a:r>
              <a:rPr lang="cs-CZ" dirty="0" smtClean="0"/>
              <a:t> </a:t>
            </a:r>
            <a:r>
              <a:rPr lang="cs-CZ" dirty="0" err="1" smtClean="0"/>
              <a:t>cyclic</a:t>
            </a:r>
            <a:r>
              <a:rPr lang="cs-CZ" dirty="0" smtClean="0"/>
              <a:t> </a:t>
            </a:r>
            <a:r>
              <a:rPr lang="cs-CZ" dirty="0" err="1" smtClean="0"/>
              <a:t>fatigue</a:t>
            </a:r>
            <a:r>
              <a:rPr lang="cs-CZ" dirty="0" smtClean="0"/>
              <a:t>, </a:t>
            </a:r>
            <a:r>
              <a:rPr lang="cs-CZ" dirty="0" err="1" smtClean="0"/>
              <a:t>the</a:t>
            </a:r>
            <a:r>
              <a:rPr lang="cs-CZ" dirty="0" smtClean="0"/>
              <a:t> metal </a:t>
            </a:r>
            <a:r>
              <a:rPr lang="cs-CZ" dirty="0" err="1" smtClean="0"/>
              <a:t>undergoes</a:t>
            </a:r>
            <a:r>
              <a:rPr lang="cs-CZ" dirty="0" smtClean="0"/>
              <a:t> a </a:t>
            </a:r>
            <a:r>
              <a:rPr lang="cs-CZ" dirty="0" err="1" smtClean="0"/>
              <a:t>crystalline</a:t>
            </a:r>
            <a:r>
              <a:rPr lang="cs-CZ" dirty="0" smtClean="0"/>
              <a:t> (</a:t>
            </a:r>
            <a:r>
              <a:rPr lang="cs-CZ" dirty="0" err="1" smtClean="0"/>
              <a:t>microscopic</a:t>
            </a:r>
            <a:r>
              <a:rPr lang="cs-CZ" dirty="0" smtClean="0"/>
              <a:t>) </a:t>
            </a:r>
            <a:r>
              <a:rPr lang="cs-CZ" dirty="0" err="1" smtClean="0"/>
              <a:t>phase</a:t>
            </a:r>
            <a:r>
              <a:rPr lang="cs-CZ" dirty="0" smtClean="0"/>
              <a:t> </a:t>
            </a:r>
            <a:r>
              <a:rPr lang="cs-CZ" dirty="0" err="1" smtClean="0"/>
              <a:t>transformation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become</a:t>
            </a:r>
            <a:r>
              <a:rPr lang="cs-CZ" dirty="0" smtClean="0"/>
              <a:t> </a:t>
            </a:r>
            <a:r>
              <a:rPr lang="cs-CZ" dirty="0" err="1" smtClean="0"/>
              <a:t>structurally</a:t>
            </a:r>
            <a:r>
              <a:rPr lang="cs-CZ" dirty="0" smtClean="0"/>
              <a:t> </a:t>
            </a:r>
            <a:r>
              <a:rPr lang="cs-CZ" dirty="0" err="1" smtClean="0"/>
              <a:t>weaker</a:t>
            </a:r>
            <a:endParaRPr lang="cs-CZ" dirty="0" smtClean="0"/>
          </a:p>
          <a:p>
            <a:r>
              <a:rPr lang="cs-CZ" dirty="0" err="1" smtClean="0"/>
              <a:t>Cutting</a:t>
            </a:r>
            <a:r>
              <a:rPr lang="cs-CZ" dirty="0" smtClean="0"/>
              <a:t> </a:t>
            </a:r>
            <a:r>
              <a:rPr lang="cs-CZ" dirty="0" err="1" smtClean="0"/>
              <a:t>efficiency</a:t>
            </a:r>
            <a:r>
              <a:rPr lang="cs-CZ" dirty="0" smtClean="0"/>
              <a:t> </a:t>
            </a:r>
            <a:r>
              <a:rPr lang="cs-CZ" dirty="0" err="1" smtClean="0"/>
              <a:t>decreases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repeated</a:t>
            </a:r>
            <a:r>
              <a:rPr lang="cs-CZ" dirty="0" smtClean="0"/>
              <a:t> </a:t>
            </a:r>
            <a:r>
              <a:rPr lang="cs-CZ" dirty="0" err="1" smtClean="0"/>
              <a:t>sterilization</a:t>
            </a:r>
            <a:r>
              <a:rPr lang="cs-CZ" dirty="0" smtClean="0"/>
              <a:t>(</a:t>
            </a:r>
            <a:r>
              <a:rPr lang="cs-CZ" dirty="0" err="1" smtClean="0"/>
              <a:t>prone</a:t>
            </a:r>
            <a:r>
              <a:rPr lang="cs-CZ" dirty="0" smtClean="0"/>
              <a:t> to </a:t>
            </a:r>
            <a:r>
              <a:rPr lang="cs-CZ" dirty="0" err="1" smtClean="0"/>
              <a:t>fracture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NiTi</a:t>
            </a:r>
            <a:r>
              <a:rPr lang="cs-CZ" dirty="0" smtClean="0"/>
              <a:t> </a:t>
            </a:r>
            <a:r>
              <a:rPr lang="cs-CZ" dirty="0" err="1" smtClean="0"/>
              <a:t>file</a:t>
            </a:r>
            <a:r>
              <a:rPr lang="cs-CZ" dirty="0" smtClean="0"/>
              <a:t> </a:t>
            </a:r>
            <a:r>
              <a:rPr lang="cs-CZ" dirty="0" err="1" smtClean="0"/>
              <a:t>may</a:t>
            </a:r>
            <a:r>
              <a:rPr lang="cs-CZ" dirty="0" smtClean="0"/>
              <a:t> </a:t>
            </a:r>
            <a:r>
              <a:rPr lang="cs-CZ" dirty="0" err="1" smtClean="0"/>
              <a:t>disarticulate</a:t>
            </a:r>
            <a:r>
              <a:rPr lang="cs-CZ" dirty="0" smtClean="0"/>
              <a:t> </a:t>
            </a:r>
            <a:r>
              <a:rPr lang="cs-CZ" dirty="0" err="1" smtClean="0"/>
              <a:t>without</a:t>
            </a:r>
            <a:r>
              <a:rPr lang="cs-CZ" dirty="0" smtClean="0"/>
              <a:t> </a:t>
            </a:r>
            <a:r>
              <a:rPr lang="cs-CZ" dirty="0" err="1" smtClean="0"/>
              <a:t>any</a:t>
            </a:r>
            <a:r>
              <a:rPr lang="cs-CZ" dirty="0" smtClean="0"/>
              <a:t> </a:t>
            </a:r>
            <a:r>
              <a:rPr lang="cs-CZ" dirty="0" err="1" smtClean="0"/>
              <a:t>warning</a:t>
            </a:r>
            <a:r>
              <a:rPr lang="cs-CZ" dirty="0" smtClean="0"/>
              <a:t> </a:t>
            </a:r>
            <a:r>
              <a:rPr lang="cs-CZ" dirty="0" err="1" smtClean="0"/>
              <a:t>especially</a:t>
            </a:r>
            <a:r>
              <a:rPr lang="cs-CZ" dirty="0" smtClean="0"/>
              <a:t> </a:t>
            </a:r>
            <a:r>
              <a:rPr lang="cs-CZ" dirty="0" err="1" smtClean="0"/>
              <a:t>if</a:t>
            </a:r>
            <a:r>
              <a:rPr lang="cs-CZ" dirty="0" smtClean="0"/>
              <a:t> not </a:t>
            </a:r>
            <a:r>
              <a:rPr lang="cs-CZ" dirty="0" err="1" smtClean="0"/>
              <a:t>properly</a:t>
            </a:r>
            <a:r>
              <a:rPr lang="cs-CZ" dirty="0" smtClean="0"/>
              <a:t> </a:t>
            </a:r>
            <a:r>
              <a:rPr lang="cs-CZ" dirty="0" err="1" smtClean="0"/>
              <a:t>used</a:t>
            </a:r>
            <a:endParaRPr lang="cs-CZ" dirty="0" smtClean="0"/>
          </a:p>
          <a:p>
            <a:r>
              <a:rPr lang="cs-CZ" dirty="0" err="1" smtClean="0"/>
              <a:t>Each</a:t>
            </a:r>
            <a:r>
              <a:rPr lang="cs-CZ" dirty="0" smtClean="0"/>
              <a:t> instrument </a:t>
            </a:r>
            <a:r>
              <a:rPr lang="cs-CZ" dirty="0" err="1" smtClean="0"/>
              <a:t>should</a:t>
            </a:r>
            <a:r>
              <a:rPr lang="cs-CZ" dirty="0" smtClean="0"/>
              <a:t> not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used</a:t>
            </a:r>
            <a:r>
              <a:rPr lang="cs-CZ" dirty="0" smtClean="0"/>
              <a:t> more </a:t>
            </a:r>
            <a:r>
              <a:rPr lang="cs-CZ" dirty="0" err="1" smtClean="0"/>
              <a:t>than</a:t>
            </a:r>
            <a:r>
              <a:rPr lang="cs-CZ" dirty="0" smtClean="0"/>
              <a:t> 5-10 </a:t>
            </a:r>
            <a:r>
              <a:rPr lang="cs-CZ" dirty="0" err="1" smtClean="0"/>
              <a:t>secunds</a:t>
            </a:r>
            <a:r>
              <a:rPr lang="cs-CZ" dirty="0" smtClean="0"/>
              <a:t> </a:t>
            </a:r>
            <a:r>
              <a:rPr lang="cs-CZ" dirty="0" err="1" smtClean="0"/>
              <a:t>only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Fracture</a:t>
            </a:r>
            <a:r>
              <a:rPr lang="cs-CZ" dirty="0" smtClean="0"/>
              <a:t> </a:t>
            </a:r>
            <a:r>
              <a:rPr lang="cs-CZ" dirty="0" err="1" smtClean="0"/>
              <a:t>prevention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NiTi</a:t>
            </a:r>
            <a:r>
              <a:rPr lang="cs-CZ" dirty="0" smtClean="0"/>
              <a:t> </a:t>
            </a:r>
            <a:r>
              <a:rPr lang="cs-CZ" dirty="0" err="1" smtClean="0"/>
              <a:t>rotary</a:t>
            </a:r>
            <a:r>
              <a:rPr lang="cs-CZ" dirty="0" smtClean="0"/>
              <a:t> </a:t>
            </a:r>
            <a:r>
              <a:rPr lang="cs-CZ" dirty="0" err="1" smtClean="0"/>
              <a:t>instruments</a:t>
            </a:r>
            <a:r>
              <a:rPr lang="cs-CZ" dirty="0" smtClean="0"/>
              <a:t> part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Use </a:t>
            </a:r>
            <a:r>
              <a:rPr lang="cs-CZ" dirty="0" err="1" smtClean="0"/>
              <a:t>only</a:t>
            </a:r>
            <a:r>
              <a:rPr lang="cs-CZ" dirty="0" smtClean="0"/>
              <a:t> </a:t>
            </a:r>
            <a:r>
              <a:rPr lang="cs-CZ" dirty="0" err="1" smtClean="0"/>
              <a:t>torque</a:t>
            </a:r>
            <a:r>
              <a:rPr lang="cs-CZ" dirty="0" smtClean="0"/>
              <a:t> </a:t>
            </a:r>
            <a:r>
              <a:rPr lang="cs-CZ" dirty="0" err="1" smtClean="0"/>
              <a:t>controlled</a:t>
            </a:r>
            <a:r>
              <a:rPr lang="cs-CZ" dirty="0" smtClean="0"/>
              <a:t> </a:t>
            </a:r>
            <a:r>
              <a:rPr lang="cs-CZ" dirty="0" err="1" smtClean="0"/>
              <a:t>handpiece</a:t>
            </a:r>
            <a:endParaRPr lang="cs-CZ" dirty="0" smtClean="0"/>
          </a:p>
          <a:p>
            <a:r>
              <a:rPr lang="cs-CZ" dirty="0" err="1" smtClean="0"/>
              <a:t>Establishing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proper </a:t>
            </a:r>
            <a:r>
              <a:rPr lang="cs-CZ" dirty="0" err="1" smtClean="0"/>
              <a:t>glidepath</a:t>
            </a:r>
            <a:endParaRPr lang="cs-CZ" dirty="0" smtClean="0"/>
          </a:p>
          <a:p>
            <a:r>
              <a:rPr lang="cs-CZ" dirty="0" smtClean="0"/>
              <a:t>Use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crown</a:t>
            </a:r>
            <a:r>
              <a:rPr lang="cs-CZ" dirty="0" smtClean="0"/>
              <a:t>-</a:t>
            </a:r>
            <a:r>
              <a:rPr lang="cs-CZ" dirty="0" err="1" smtClean="0"/>
              <a:t>down</a:t>
            </a:r>
            <a:r>
              <a:rPr lang="cs-CZ" dirty="0" smtClean="0"/>
              <a:t> </a:t>
            </a:r>
            <a:r>
              <a:rPr lang="cs-CZ" dirty="0" err="1" smtClean="0"/>
              <a:t>technique</a:t>
            </a:r>
            <a:endParaRPr lang="cs-CZ" dirty="0" smtClean="0"/>
          </a:p>
          <a:p>
            <a:r>
              <a:rPr lang="cs-CZ" dirty="0" err="1" smtClean="0"/>
              <a:t>Frequent</a:t>
            </a:r>
            <a:r>
              <a:rPr lang="cs-CZ" dirty="0" smtClean="0"/>
              <a:t> </a:t>
            </a:r>
            <a:r>
              <a:rPr lang="cs-CZ" dirty="0" err="1" smtClean="0"/>
              <a:t>cleaning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flutes</a:t>
            </a:r>
            <a:endParaRPr lang="cs-CZ" dirty="0" smtClean="0"/>
          </a:p>
          <a:p>
            <a:r>
              <a:rPr lang="cs-CZ" dirty="0" smtClean="0"/>
              <a:t>Do not </a:t>
            </a:r>
            <a:r>
              <a:rPr lang="cs-CZ" dirty="0" err="1" smtClean="0"/>
              <a:t>force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file</a:t>
            </a:r>
            <a:r>
              <a:rPr lang="cs-CZ" dirty="0" smtClean="0"/>
              <a:t> </a:t>
            </a:r>
            <a:r>
              <a:rPr lang="cs-CZ" dirty="0" err="1" smtClean="0"/>
              <a:t>apically</a:t>
            </a:r>
            <a:r>
              <a:rPr lang="cs-CZ" dirty="0" smtClean="0"/>
              <a:t> </a:t>
            </a:r>
            <a:r>
              <a:rPr lang="cs-CZ" dirty="0" err="1" smtClean="0"/>
              <a:t>against</a:t>
            </a:r>
            <a:r>
              <a:rPr lang="cs-CZ" dirty="0" smtClean="0"/>
              <a:t> </a:t>
            </a:r>
            <a:r>
              <a:rPr lang="cs-CZ" dirty="0" err="1" smtClean="0"/>
              <a:t>resistance</a:t>
            </a:r>
            <a:endParaRPr lang="cs-CZ" dirty="0" smtClean="0"/>
          </a:p>
          <a:p>
            <a:r>
              <a:rPr lang="cs-CZ" dirty="0" err="1" smtClean="0"/>
              <a:t>Remove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maximum </a:t>
            </a:r>
            <a:r>
              <a:rPr lang="cs-CZ" dirty="0" err="1" smtClean="0"/>
              <a:t>possible</a:t>
            </a:r>
            <a:r>
              <a:rPr lang="cs-CZ" dirty="0" smtClean="0"/>
              <a:t> pulp </a:t>
            </a:r>
            <a:r>
              <a:rPr lang="cs-CZ" dirty="0" err="1" smtClean="0"/>
              <a:t>tissue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broach</a:t>
            </a:r>
            <a:r>
              <a:rPr lang="cs-CZ" dirty="0" smtClean="0"/>
              <a:t> </a:t>
            </a:r>
            <a:r>
              <a:rPr lang="cs-CZ" dirty="0" err="1" smtClean="0"/>
              <a:t>before</a:t>
            </a:r>
            <a:r>
              <a:rPr lang="cs-CZ" dirty="0" smtClean="0"/>
              <a:t> </a:t>
            </a:r>
            <a:r>
              <a:rPr lang="cs-CZ" dirty="0" err="1" smtClean="0"/>
              <a:t>using</a:t>
            </a:r>
            <a:r>
              <a:rPr lang="cs-CZ" dirty="0" smtClean="0"/>
              <a:t> </a:t>
            </a:r>
            <a:r>
              <a:rPr lang="cs-CZ" dirty="0" err="1" smtClean="0"/>
              <a:t>rotary</a:t>
            </a:r>
            <a:r>
              <a:rPr lang="cs-CZ" dirty="0" smtClean="0"/>
              <a:t> </a:t>
            </a:r>
            <a:r>
              <a:rPr lang="cs-CZ" dirty="0" err="1" smtClean="0"/>
              <a:t>files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Fracture</a:t>
            </a:r>
            <a:r>
              <a:rPr lang="cs-CZ" dirty="0" smtClean="0"/>
              <a:t> </a:t>
            </a:r>
            <a:r>
              <a:rPr lang="cs-CZ" dirty="0" err="1" smtClean="0"/>
              <a:t>prevention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NiTi</a:t>
            </a:r>
            <a:r>
              <a:rPr lang="cs-CZ" dirty="0" smtClean="0"/>
              <a:t> </a:t>
            </a:r>
            <a:r>
              <a:rPr lang="cs-CZ" dirty="0" err="1" smtClean="0"/>
              <a:t>rotary</a:t>
            </a:r>
            <a:r>
              <a:rPr lang="cs-CZ" dirty="0" smtClean="0"/>
              <a:t> </a:t>
            </a:r>
            <a:r>
              <a:rPr lang="cs-CZ" dirty="0" err="1" smtClean="0"/>
              <a:t>instruments</a:t>
            </a:r>
            <a:r>
              <a:rPr lang="cs-CZ" dirty="0" smtClean="0"/>
              <a:t> part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Canals</a:t>
            </a:r>
            <a:r>
              <a:rPr lang="cs-CZ" dirty="0" smtClean="0"/>
              <a:t> </a:t>
            </a:r>
            <a:r>
              <a:rPr lang="cs-CZ" dirty="0" err="1" smtClean="0"/>
              <a:t>should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well</a:t>
            </a:r>
            <a:r>
              <a:rPr lang="cs-CZ" dirty="0" smtClean="0"/>
              <a:t> </a:t>
            </a:r>
            <a:r>
              <a:rPr lang="cs-CZ" dirty="0" err="1" smtClean="0"/>
              <a:t>lubricated</a:t>
            </a:r>
            <a:r>
              <a:rPr lang="cs-CZ" dirty="0" smtClean="0"/>
              <a:t> (no dentin </a:t>
            </a:r>
            <a:r>
              <a:rPr lang="cs-CZ" dirty="0" err="1" smtClean="0"/>
              <a:t>mud</a:t>
            </a:r>
            <a:r>
              <a:rPr lang="cs-CZ" dirty="0" smtClean="0"/>
              <a:t> </a:t>
            </a:r>
            <a:r>
              <a:rPr lang="cs-CZ" dirty="0" err="1" smtClean="0"/>
              <a:t>which</a:t>
            </a:r>
            <a:r>
              <a:rPr lang="cs-CZ" dirty="0" smtClean="0"/>
              <a:t> </a:t>
            </a:r>
            <a:r>
              <a:rPr lang="cs-CZ" dirty="0" err="1" smtClean="0"/>
              <a:t>increase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risk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fracture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Discard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file</a:t>
            </a:r>
            <a:r>
              <a:rPr lang="cs-CZ" dirty="0" smtClean="0"/>
              <a:t> </a:t>
            </a:r>
            <a:r>
              <a:rPr lang="cs-CZ" dirty="0" err="1" smtClean="0"/>
              <a:t>if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/>
              <a:t> </a:t>
            </a:r>
            <a:r>
              <a:rPr lang="cs-CZ" dirty="0" err="1" smtClean="0"/>
              <a:t>i</a:t>
            </a:r>
            <a:r>
              <a:rPr lang="cs-CZ" dirty="0" err="1" smtClean="0"/>
              <a:t>s</a:t>
            </a:r>
            <a:r>
              <a:rPr lang="cs-CZ" dirty="0" smtClean="0"/>
              <a:t> </a:t>
            </a:r>
            <a:r>
              <a:rPr lang="cs-CZ" dirty="0" err="1" smtClean="0"/>
              <a:t>bent</a:t>
            </a:r>
            <a:r>
              <a:rPr lang="cs-CZ" dirty="0" smtClean="0"/>
              <a:t>, </a:t>
            </a:r>
            <a:r>
              <a:rPr lang="cs-CZ" dirty="0" err="1" smtClean="0"/>
              <a:t>stretched</a:t>
            </a:r>
            <a:r>
              <a:rPr lang="cs-CZ" dirty="0" smtClean="0"/>
              <a:t>, has </a:t>
            </a:r>
            <a:r>
              <a:rPr lang="cs-CZ" dirty="0" err="1" smtClean="0"/>
              <a:t>shiny</a:t>
            </a:r>
            <a:r>
              <a:rPr lang="cs-CZ" dirty="0" smtClean="0"/>
              <a:t> </a:t>
            </a:r>
            <a:r>
              <a:rPr lang="cs-CZ" dirty="0" err="1" smtClean="0"/>
              <a:t>spots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wobbles</a:t>
            </a:r>
            <a:r>
              <a:rPr lang="cs-CZ" dirty="0" smtClean="0"/>
              <a:t> in </a:t>
            </a:r>
            <a:r>
              <a:rPr lang="cs-CZ" dirty="0" err="1" smtClean="0"/>
              <a:t>handpiece</a:t>
            </a:r>
            <a:endParaRPr lang="cs-CZ" dirty="0" smtClean="0"/>
          </a:p>
          <a:p>
            <a:r>
              <a:rPr lang="cs-CZ" dirty="0" smtClean="0"/>
              <a:t>Do not use </a:t>
            </a:r>
            <a:r>
              <a:rPr lang="cs-CZ" dirty="0" err="1" smtClean="0"/>
              <a:t>rotary</a:t>
            </a:r>
            <a:r>
              <a:rPr lang="cs-CZ" dirty="0" smtClean="0"/>
              <a:t> </a:t>
            </a:r>
            <a:r>
              <a:rPr lang="cs-CZ" dirty="0" err="1" smtClean="0"/>
              <a:t>files</a:t>
            </a:r>
            <a:r>
              <a:rPr lang="cs-CZ" dirty="0" smtClean="0"/>
              <a:t> to </a:t>
            </a:r>
            <a:r>
              <a:rPr lang="cs-CZ" dirty="0" err="1" smtClean="0"/>
              <a:t>true</a:t>
            </a:r>
            <a:r>
              <a:rPr lang="cs-CZ" dirty="0" smtClean="0"/>
              <a:t> </a:t>
            </a:r>
            <a:r>
              <a:rPr lang="cs-CZ" dirty="0" err="1" smtClean="0"/>
              <a:t>working</a:t>
            </a:r>
            <a:r>
              <a:rPr lang="cs-CZ" dirty="0" smtClean="0"/>
              <a:t> </a:t>
            </a:r>
            <a:r>
              <a:rPr lang="cs-CZ" dirty="0" err="1" smtClean="0"/>
              <a:t>lenght</a:t>
            </a:r>
            <a:r>
              <a:rPr lang="cs-CZ" dirty="0" smtClean="0"/>
              <a:t> </a:t>
            </a:r>
            <a:r>
              <a:rPr lang="cs-CZ" dirty="0" err="1" smtClean="0"/>
              <a:t>especially</a:t>
            </a:r>
            <a:r>
              <a:rPr lang="cs-CZ" dirty="0" smtClean="0"/>
              <a:t> in </a:t>
            </a:r>
            <a:r>
              <a:rPr lang="cs-CZ" dirty="0" err="1" smtClean="0"/>
              <a:t>teeth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S-</a:t>
            </a:r>
            <a:r>
              <a:rPr lang="cs-CZ" dirty="0" err="1" smtClean="0"/>
              <a:t>shaped</a:t>
            </a:r>
            <a:r>
              <a:rPr lang="cs-CZ" dirty="0" smtClean="0"/>
              <a:t> </a:t>
            </a:r>
            <a:r>
              <a:rPr lang="cs-CZ" dirty="0" err="1" smtClean="0"/>
              <a:t>canals</a:t>
            </a:r>
            <a:r>
              <a:rPr lang="cs-CZ" dirty="0" smtClean="0"/>
              <a:t>, </a:t>
            </a:r>
            <a:r>
              <a:rPr lang="cs-CZ" dirty="0" err="1" smtClean="0"/>
              <a:t>sharp</a:t>
            </a:r>
            <a:r>
              <a:rPr lang="cs-CZ" dirty="0" smtClean="0"/>
              <a:t> </a:t>
            </a:r>
            <a:r>
              <a:rPr lang="cs-CZ" dirty="0" err="1" smtClean="0"/>
              <a:t>curves</a:t>
            </a:r>
            <a:endParaRPr lang="cs-CZ" dirty="0" smtClean="0"/>
          </a:p>
          <a:p>
            <a:r>
              <a:rPr lang="cs-CZ" dirty="0" err="1" smtClean="0"/>
              <a:t>Frequently</a:t>
            </a:r>
            <a:r>
              <a:rPr lang="cs-CZ" dirty="0" smtClean="0"/>
              <a:t> </a:t>
            </a:r>
            <a:r>
              <a:rPr lang="cs-CZ" dirty="0" err="1" smtClean="0"/>
              <a:t>inspect</a:t>
            </a:r>
            <a:r>
              <a:rPr lang="cs-CZ" dirty="0" smtClean="0"/>
              <a:t> </a:t>
            </a:r>
            <a:r>
              <a:rPr lang="cs-CZ" dirty="0" err="1" smtClean="0"/>
              <a:t>file</a:t>
            </a:r>
            <a:r>
              <a:rPr lang="cs-CZ" dirty="0" smtClean="0"/>
              <a:t> </a:t>
            </a:r>
            <a:r>
              <a:rPr lang="cs-CZ" dirty="0" err="1" smtClean="0"/>
              <a:t>flutes</a:t>
            </a:r>
            <a:r>
              <a:rPr lang="cs-CZ" dirty="0" smtClean="0"/>
              <a:t> </a:t>
            </a:r>
            <a:r>
              <a:rPr lang="cs-CZ" dirty="0" err="1" smtClean="0"/>
              <a:t>under</a:t>
            </a:r>
            <a:r>
              <a:rPr lang="cs-CZ" dirty="0" smtClean="0"/>
              <a:t> </a:t>
            </a:r>
            <a:r>
              <a:rPr lang="cs-CZ" dirty="0" err="1" smtClean="0"/>
              <a:t>magnification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Types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rotary</a:t>
            </a:r>
            <a:r>
              <a:rPr lang="cs-CZ" dirty="0" smtClean="0"/>
              <a:t> </a:t>
            </a:r>
            <a:r>
              <a:rPr lang="cs-CZ" dirty="0" err="1" smtClean="0"/>
              <a:t>instruments</a:t>
            </a:r>
            <a:r>
              <a:rPr lang="cs-CZ" dirty="0" smtClean="0"/>
              <a:t> </a:t>
            </a:r>
            <a:r>
              <a:rPr lang="cs-CZ" dirty="0" err="1" smtClean="0"/>
              <a:t>according</a:t>
            </a:r>
            <a:r>
              <a:rPr lang="cs-CZ" dirty="0" smtClean="0"/>
              <a:t> to </a:t>
            </a:r>
            <a:r>
              <a:rPr lang="cs-CZ" dirty="0" err="1" smtClean="0"/>
              <a:t>tapering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Tapered</a:t>
            </a:r>
            <a:endParaRPr lang="cs-CZ" dirty="0" smtClean="0"/>
          </a:p>
          <a:p>
            <a:pPr lvl="1"/>
            <a:r>
              <a:rPr lang="cs-CZ" dirty="0" err="1" smtClean="0"/>
              <a:t>Constant</a:t>
            </a:r>
            <a:r>
              <a:rPr lang="cs-CZ" dirty="0" smtClean="0"/>
              <a:t>	-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diameter</a:t>
            </a:r>
            <a:r>
              <a:rPr lang="cs-CZ" dirty="0" smtClean="0"/>
              <a:t> </a:t>
            </a:r>
            <a:r>
              <a:rPr lang="cs-CZ" dirty="0" err="1" smtClean="0"/>
              <a:t>increases</a:t>
            </a:r>
            <a:r>
              <a:rPr lang="cs-CZ" dirty="0" smtClean="0"/>
              <a:t> in a </a:t>
            </a:r>
            <a:r>
              <a:rPr lang="cs-CZ" dirty="0" err="1" smtClean="0"/>
              <a:t>constant</a:t>
            </a:r>
            <a:r>
              <a:rPr lang="cs-CZ" dirty="0" smtClean="0"/>
              <a:t> </a:t>
            </a:r>
            <a:r>
              <a:rPr lang="cs-CZ" dirty="0" err="1" smtClean="0"/>
              <a:t>manner</a:t>
            </a:r>
            <a:r>
              <a:rPr lang="cs-CZ" dirty="0" smtClean="0"/>
              <a:t> (Profile)</a:t>
            </a:r>
          </a:p>
          <a:p>
            <a:pPr lvl="1"/>
            <a:r>
              <a:rPr lang="cs-CZ" dirty="0" err="1" smtClean="0"/>
              <a:t>Progressive</a:t>
            </a:r>
            <a:r>
              <a:rPr lang="cs-CZ" dirty="0" smtClean="0"/>
              <a:t>	-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diameter</a:t>
            </a:r>
            <a:r>
              <a:rPr lang="cs-CZ" dirty="0" smtClean="0"/>
              <a:t> </a:t>
            </a:r>
            <a:r>
              <a:rPr lang="cs-CZ" dirty="0" err="1" smtClean="0"/>
              <a:t>increases</a:t>
            </a:r>
            <a:r>
              <a:rPr lang="cs-CZ" dirty="0" smtClean="0"/>
              <a:t> in a </a:t>
            </a:r>
            <a:r>
              <a:rPr lang="cs-CZ" dirty="0" err="1" smtClean="0"/>
              <a:t>progressive</a:t>
            </a:r>
            <a:r>
              <a:rPr lang="cs-CZ" dirty="0" smtClean="0"/>
              <a:t> </a:t>
            </a:r>
            <a:r>
              <a:rPr lang="cs-CZ" dirty="0" err="1" smtClean="0"/>
              <a:t>manner</a:t>
            </a:r>
            <a:r>
              <a:rPr lang="cs-CZ" dirty="0" smtClean="0"/>
              <a:t> (</a:t>
            </a:r>
            <a:r>
              <a:rPr lang="cs-CZ" dirty="0" err="1" smtClean="0"/>
              <a:t>ProTaper</a:t>
            </a:r>
            <a:r>
              <a:rPr lang="cs-CZ" dirty="0" smtClean="0"/>
              <a:t>)</a:t>
            </a:r>
          </a:p>
          <a:p>
            <a:pPr lvl="1"/>
            <a:r>
              <a:rPr lang="cs-CZ" dirty="0" err="1" smtClean="0"/>
              <a:t>Variable</a:t>
            </a:r>
            <a:r>
              <a:rPr lang="cs-CZ" dirty="0" smtClean="0"/>
              <a:t>	- </a:t>
            </a:r>
            <a:r>
              <a:rPr lang="cs-CZ" dirty="0" err="1" smtClean="0"/>
              <a:t>whether</a:t>
            </a:r>
            <a:r>
              <a:rPr lang="cs-CZ" dirty="0" smtClean="0"/>
              <a:t> </a:t>
            </a:r>
            <a:r>
              <a:rPr lang="cs-CZ" dirty="0" err="1" smtClean="0"/>
              <a:t>increaes</a:t>
            </a:r>
            <a:r>
              <a:rPr lang="cs-CZ" dirty="0" smtClean="0"/>
              <a:t> in a </a:t>
            </a:r>
            <a:r>
              <a:rPr lang="cs-CZ" dirty="0" err="1" smtClean="0"/>
              <a:t>variable</a:t>
            </a:r>
            <a:r>
              <a:rPr lang="cs-CZ" dirty="0" smtClean="0"/>
              <a:t> </a:t>
            </a:r>
            <a:r>
              <a:rPr lang="cs-CZ" dirty="0" err="1" smtClean="0"/>
              <a:t>manner</a:t>
            </a:r>
            <a:r>
              <a:rPr lang="cs-CZ" dirty="0" smtClean="0"/>
              <a:t> (S1,S2)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increases</a:t>
            </a:r>
            <a:r>
              <a:rPr lang="cs-CZ" dirty="0" smtClean="0"/>
              <a:t> </a:t>
            </a:r>
            <a:r>
              <a:rPr lang="cs-CZ" dirty="0" err="1" smtClean="0"/>
              <a:t>then</a:t>
            </a:r>
            <a:r>
              <a:rPr lang="cs-CZ" dirty="0" smtClean="0"/>
              <a:t> </a:t>
            </a:r>
            <a:r>
              <a:rPr lang="cs-CZ" dirty="0" err="1" smtClean="0"/>
              <a:t>decrease</a:t>
            </a:r>
            <a:r>
              <a:rPr lang="cs-CZ" dirty="0" smtClean="0"/>
              <a:t> (SX, </a:t>
            </a:r>
            <a:r>
              <a:rPr lang="cs-CZ" dirty="0" err="1" smtClean="0"/>
              <a:t>finishing</a:t>
            </a:r>
            <a:r>
              <a:rPr lang="cs-CZ" dirty="0" smtClean="0"/>
              <a:t> </a:t>
            </a:r>
            <a:r>
              <a:rPr lang="cs-CZ" dirty="0" err="1" smtClean="0"/>
              <a:t>files</a:t>
            </a:r>
            <a:r>
              <a:rPr lang="cs-CZ" dirty="0" smtClean="0"/>
              <a:t>)</a:t>
            </a:r>
          </a:p>
          <a:p>
            <a:pPr lvl="1">
              <a:buNone/>
            </a:pPr>
            <a:endParaRPr lang="cs-CZ" dirty="0" smtClean="0"/>
          </a:p>
          <a:p>
            <a:r>
              <a:rPr lang="cs-CZ" dirty="0" smtClean="0"/>
              <a:t>Non-</a:t>
            </a:r>
            <a:r>
              <a:rPr lang="cs-CZ" dirty="0" err="1" smtClean="0"/>
              <a:t>tapered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Techniques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might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used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rotary</a:t>
            </a:r>
            <a:r>
              <a:rPr lang="cs-CZ" dirty="0" smtClean="0"/>
              <a:t> </a:t>
            </a:r>
            <a:r>
              <a:rPr lang="cs-CZ" dirty="0" err="1" smtClean="0"/>
              <a:t>instrumentation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Crown</a:t>
            </a:r>
            <a:r>
              <a:rPr lang="cs-CZ" dirty="0" smtClean="0"/>
              <a:t>-</a:t>
            </a:r>
            <a:r>
              <a:rPr lang="cs-CZ" dirty="0" err="1" smtClean="0"/>
              <a:t>down</a:t>
            </a:r>
            <a:r>
              <a:rPr lang="cs-CZ" dirty="0" smtClean="0"/>
              <a:t> </a:t>
            </a:r>
            <a:r>
              <a:rPr lang="cs-CZ" dirty="0" err="1" smtClean="0"/>
              <a:t>pressureless</a:t>
            </a:r>
            <a:r>
              <a:rPr lang="cs-CZ" dirty="0" smtClean="0"/>
              <a:t> </a:t>
            </a:r>
            <a:r>
              <a:rPr lang="cs-CZ" dirty="0" err="1" smtClean="0"/>
              <a:t>method</a:t>
            </a:r>
            <a:endParaRPr lang="cs-CZ" dirty="0" smtClean="0"/>
          </a:p>
          <a:p>
            <a:r>
              <a:rPr lang="cs-CZ" dirty="0" err="1" smtClean="0"/>
              <a:t>Modified</a:t>
            </a:r>
            <a:r>
              <a:rPr lang="cs-CZ" dirty="0" smtClean="0"/>
              <a:t> </a:t>
            </a:r>
            <a:r>
              <a:rPr lang="cs-CZ" dirty="0" err="1" smtClean="0"/>
              <a:t>crown</a:t>
            </a:r>
            <a:r>
              <a:rPr lang="cs-CZ" dirty="0" smtClean="0"/>
              <a:t> </a:t>
            </a:r>
            <a:r>
              <a:rPr lang="cs-CZ" dirty="0" err="1" smtClean="0"/>
              <a:t>down</a:t>
            </a:r>
            <a:r>
              <a:rPr lang="cs-CZ" dirty="0" smtClean="0"/>
              <a:t> </a:t>
            </a:r>
            <a:r>
              <a:rPr lang="cs-CZ" dirty="0" err="1" smtClean="0"/>
              <a:t>method</a:t>
            </a:r>
            <a:endParaRPr lang="cs-CZ" dirty="0" smtClean="0"/>
          </a:p>
          <a:p>
            <a:r>
              <a:rPr lang="cs-CZ" dirty="0" err="1" smtClean="0"/>
              <a:t>Graduating</a:t>
            </a:r>
            <a:r>
              <a:rPr lang="cs-CZ" dirty="0" smtClean="0"/>
              <a:t> </a:t>
            </a:r>
            <a:r>
              <a:rPr lang="cs-CZ" dirty="0" err="1" smtClean="0"/>
              <a:t>taper</a:t>
            </a:r>
            <a:r>
              <a:rPr lang="cs-CZ" dirty="0" smtClean="0"/>
              <a:t> </a:t>
            </a:r>
            <a:r>
              <a:rPr lang="cs-CZ" dirty="0" err="1" smtClean="0"/>
              <a:t>method</a:t>
            </a:r>
            <a:endParaRPr lang="cs-CZ" dirty="0" smtClean="0"/>
          </a:p>
          <a:p>
            <a:pPr lvl="1"/>
            <a:r>
              <a:rPr lang="cs-CZ" dirty="0" err="1" smtClean="0"/>
              <a:t>Starting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smaller</a:t>
            </a:r>
            <a:r>
              <a:rPr lang="cs-CZ" dirty="0" smtClean="0"/>
              <a:t> </a:t>
            </a:r>
            <a:r>
              <a:rPr lang="cs-CZ" dirty="0" err="1" smtClean="0"/>
              <a:t>tapered</a:t>
            </a:r>
            <a:r>
              <a:rPr lang="cs-CZ" dirty="0" smtClean="0"/>
              <a:t> </a:t>
            </a:r>
            <a:r>
              <a:rPr lang="cs-CZ" dirty="0" err="1" smtClean="0"/>
              <a:t>instruments</a:t>
            </a:r>
            <a:r>
              <a:rPr lang="cs-CZ" dirty="0" smtClean="0"/>
              <a:t>, </a:t>
            </a:r>
            <a:r>
              <a:rPr lang="cs-CZ" dirty="0" err="1" smtClean="0"/>
              <a:t>where</a:t>
            </a:r>
            <a:r>
              <a:rPr lang="cs-CZ" dirty="0" smtClean="0"/>
              <a:t> </a:t>
            </a:r>
            <a:r>
              <a:rPr lang="cs-CZ" dirty="0" err="1" smtClean="0"/>
              <a:t>each</a:t>
            </a:r>
            <a:r>
              <a:rPr lang="cs-CZ" dirty="0" smtClean="0"/>
              <a:t> instrument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taken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full</a:t>
            </a:r>
            <a:r>
              <a:rPr lang="cs-CZ" dirty="0" smtClean="0"/>
              <a:t> </a:t>
            </a:r>
            <a:r>
              <a:rPr lang="cs-CZ" dirty="0" err="1" smtClean="0"/>
              <a:t>working</a:t>
            </a:r>
            <a:r>
              <a:rPr lang="cs-CZ" dirty="0" smtClean="0"/>
              <a:t> </a:t>
            </a:r>
            <a:r>
              <a:rPr lang="cs-CZ" dirty="0" err="1" smtClean="0"/>
              <a:t>lenght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then</a:t>
            </a:r>
            <a:r>
              <a:rPr lang="cs-CZ" dirty="0" smtClean="0"/>
              <a:t> </a:t>
            </a:r>
            <a:r>
              <a:rPr lang="cs-CZ" dirty="0" err="1" smtClean="0"/>
              <a:t>proceeding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larger</a:t>
            </a:r>
            <a:r>
              <a:rPr lang="cs-CZ" dirty="0" smtClean="0"/>
              <a:t> </a:t>
            </a:r>
            <a:r>
              <a:rPr lang="cs-CZ" dirty="0" err="1" smtClean="0"/>
              <a:t>tapers</a:t>
            </a:r>
            <a:r>
              <a:rPr lang="cs-CZ" dirty="0" smtClean="0"/>
              <a:t> (tip </a:t>
            </a:r>
            <a:r>
              <a:rPr lang="cs-CZ" dirty="0" err="1" smtClean="0"/>
              <a:t>size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constant</a:t>
            </a:r>
            <a:r>
              <a:rPr lang="cs-CZ" dirty="0" smtClean="0"/>
              <a:t>)</a:t>
            </a:r>
          </a:p>
          <a:p>
            <a:r>
              <a:rPr lang="cs-CZ" dirty="0" smtClean="0"/>
              <a:t>Step-</a:t>
            </a:r>
            <a:r>
              <a:rPr lang="cs-CZ" dirty="0" err="1" smtClean="0"/>
              <a:t>back</a:t>
            </a:r>
            <a:r>
              <a:rPr lang="cs-CZ" dirty="0" smtClean="0"/>
              <a:t> </a:t>
            </a:r>
            <a:r>
              <a:rPr lang="cs-CZ" dirty="0" err="1" smtClean="0"/>
              <a:t>method</a:t>
            </a:r>
            <a:endParaRPr lang="cs-CZ" dirty="0" smtClean="0"/>
          </a:p>
          <a:p>
            <a:r>
              <a:rPr lang="cs-CZ" dirty="0" err="1" smtClean="0"/>
              <a:t>Modified</a:t>
            </a:r>
            <a:r>
              <a:rPr lang="cs-CZ" dirty="0" smtClean="0"/>
              <a:t> step-</a:t>
            </a:r>
            <a:r>
              <a:rPr lang="cs-CZ" dirty="0" err="1" smtClean="0"/>
              <a:t>back</a:t>
            </a:r>
            <a:r>
              <a:rPr lang="cs-CZ" dirty="0" smtClean="0"/>
              <a:t> </a:t>
            </a:r>
            <a:r>
              <a:rPr lang="cs-CZ" dirty="0" err="1" smtClean="0"/>
              <a:t>method</a:t>
            </a:r>
            <a:endParaRPr lang="cs-CZ" dirty="0" smtClean="0"/>
          </a:p>
          <a:p>
            <a:pPr lvl="1"/>
            <a:r>
              <a:rPr lang="cs-CZ" dirty="0" smtClean="0"/>
              <a:t>Use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Lightspeed</a:t>
            </a:r>
            <a:r>
              <a:rPr lang="cs-CZ" dirty="0" smtClean="0"/>
              <a:t> </a:t>
            </a:r>
            <a:r>
              <a:rPr lang="cs-CZ" dirty="0" err="1" smtClean="0"/>
              <a:t>system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ProTaper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one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widely</a:t>
            </a:r>
            <a:r>
              <a:rPr lang="cs-CZ" dirty="0" smtClean="0"/>
              <a:t> </a:t>
            </a:r>
            <a:r>
              <a:rPr lang="cs-CZ" dirty="0" err="1" smtClean="0"/>
              <a:t>used</a:t>
            </a:r>
            <a:r>
              <a:rPr lang="cs-CZ" dirty="0" smtClean="0"/>
              <a:t> </a:t>
            </a:r>
            <a:r>
              <a:rPr lang="cs-CZ" dirty="0" err="1" smtClean="0"/>
              <a:t>NiTi</a:t>
            </a:r>
            <a:r>
              <a:rPr lang="cs-CZ" dirty="0" smtClean="0"/>
              <a:t> </a:t>
            </a:r>
            <a:r>
              <a:rPr lang="cs-CZ" dirty="0" err="1" smtClean="0"/>
              <a:t>system</a:t>
            </a:r>
            <a:r>
              <a:rPr lang="cs-CZ" dirty="0" smtClean="0"/>
              <a:t> </a:t>
            </a:r>
            <a:r>
              <a:rPr lang="cs-CZ" dirty="0" err="1" smtClean="0"/>
              <a:t>today</a:t>
            </a:r>
            <a:endParaRPr lang="cs-CZ" dirty="0" smtClean="0"/>
          </a:p>
          <a:p>
            <a:r>
              <a:rPr lang="cs-CZ" dirty="0" err="1" smtClean="0"/>
              <a:t>Innovations</a:t>
            </a:r>
            <a:r>
              <a:rPr lang="cs-CZ" dirty="0" smtClean="0"/>
              <a:t> </a:t>
            </a:r>
            <a:r>
              <a:rPr lang="cs-CZ" dirty="0" err="1" smtClean="0"/>
              <a:t>which</a:t>
            </a:r>
            <a:r>
              <a:rPr lang="cs-CZ" dirty="0" smtClean="0"/>
              <a:t> </a:t>
            </a:r>
            <a:r>
              <a:rPr lang="cs-CZ" dirty="0" err="1" smtClean="0"/>
              <a:t>characterize</a:t>
            </a:r>
            <a:r>
              <a:rPr lang="cs-CZ" dirty="0" smtClean="0"/>
              <a:t> </a:t>
            </a:r>
            <a:r>
              <a:rPr lang="cs-CZ" dirty="0" err="1" smtClean="0"/>
              <a:t>ProTaper</a:t>
            </a:r>
            <a:r>
              <a:rPr lang="cs-CZ" dirty="0" smtClean="0"/>
              <a:t>:</a:t>
            </a:r>
          </a:p>
          <a:p>
            <a:pPr lvl="1"/>
            <a:r>
              <a:rPr lang="cs-CZ" dirty="0" err="1" smtClean="0"/>
              <a:t>Progressive</a:t>
            </a:r>
            <a:r>
              <a:rPr lang="cs-CZ" dirty="0" smtClean="0"/>
              <a:t>/</a:t>
            </a:r>
            <a:r>
              <a:rPr lang="cs-CZ" dirty="0" err="1" smtClean="0"/>
              <a:t>variable</a:t>
            </a:r>
            <a:r>
              <a:rPr lang="cs-CZ" dirty="0" smtClean="0"/>
              <a:t> </a:t>
            </a:r>
            <a:r>
              <a:rPr lang="cs-CZ" dirty="0" err="1" smtClean="0"/>
              <a:t>taper</a:t>
            </a:r>
            <a:endParaRPr lang="cs-CZ" dirty="0" smtClean="0"/>
          </a:p>
          <a:p>
            <a:pPr lvl="1"/>
            <a:r>
              <a:rPr lang="cs-CZ" dirty="0" err="1" smtClean="0"/>
              <a:t>Modified</a:t>
            </a:r>
            <a:r>
              <a:rPr lang="cs-CZ" dirty="0" smtClean="0"/>
              <a:t> </a:t>
            </a:r>
            <a:r>
              <a:rPr lang="cs-CZ" dirty="0" err="1" smtClean="0"/>
              <a:t>guiding</a:t>
            </a:r>
            <a:r>
              <a:rPr lang="cs-CZ" dirty="0" smtClean="0"/>
              <a:t> tip(</a:t>
            </a:r>
            <a:r>
              <a:rPr lang="cs-CZ" dirty="0" err="1" smtClean="0"/>
              <a:t>rounded</a:t>
            </a:r>
            <a:r>
              <a:rPr lang="cs-CZ" dirty="0" smtClean="0"/>
              <a:t>, non-</a:t>
            </a:r>
            <a:r>
              <a:rPr lang="cs-CZ" dirty="0" err="1" smtClean="0"/>
              <a:t>cutting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parabolic</a:t>
            </a:r>
            <a:r>
              <a:rPr lang="cs-CZ" dirty="0" smtClean="0"/>
              <a:t> </a:t>
            </a:r>
            <a:r>
              <a:rPr lang="cs-CZ" dirty="0" err="1" smtClean="0"/>
              <a:t>shaped</a:t>
            </a:r>
            <a:r>
              <a:rPr lang="cs-CZ" dirty="0" smtClean="0"/>
              <a:t> tip)</a:t>
            </a:r>
          </a:p>
          <a:p>
            <a:pPr lvl="1"/>
            <a:r>
              <a:rPr lang="cs-CZ" dirty="0" err="1" smtClean="0"/>
              <a:t>Varying</a:t>
            </a:r>
            <a:r>
              <a:rPr lang="cs-CZ" dirty="0" smtClean="0"/>
              <a:t> tip </a:t>
            </a:r>
            <a:r>
              <a:rPr lang="cs-CZ" dirty="0" err="1" smtClean="0"/>
              <a:t>diameters</a:t>
            </a:r>
            <a:endParaRPr lang="cs-CZ" dirty="0" smtClean="0"/>
          </a:p>
          <a:p>
            <a:pPr lvl="1"/>
            <a:r>
              <a:rPr lang="cs-CZ" dirty="0" err="1" smtClean="0"/>
              <a:t>Convex</a:t>
            </a:r>
            <a:r>
              <a:rPr lang="cs-CZ" dirty="0" smtClean="0"/>
              <a:t> </a:t>
            </a:r>
            <a:r>
              <a:rPr lang="cs-CZ" dirty="0" err="1" smtClean="0"/>
              <a:t>triangular</a:t>
            </a:r>
            <a:r>
              <a:rPr lang="cs-CZ" dirty="0" smtClean="0"/>
              <a:t> </a:t>
            </a:r>
            <a:r>
              <a:rPr lang="cs-CZ" dirty="0" err="1" smtClean="0"/>
              <a:t>cross</a:t>
            </a:r>
            <a:r>
              <a:rPr lang="cs-CZ" dirty="0" smtClean="0"/>
              <a:t>-</a:t>
            </a:r>
            <a:r>
              <a:rPr lang="cs-CZ" dirty="0" err="1" smtClean="0"/>
              <a:t>section</a:t>
            </a:r>
            <a:r>
              <a:rPr lang="cs-CZ" dirty="0" smtClean="0"/>
              <a:t> (not </a:t>
            </a:r>
            <a:r>
              <a:rPr lang="cs-CZ" dirty="0" err="1" smtClean="0"/>
              <a:t>all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them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A positive </a:t>
            </a:r>
            <a:r>
              <a:rPr lang="cs-CZ" dirty="0" err="1" smtClean="0"/>
              <a:t>rake</a:t>
            </a:r>
            <a:r>
              <a:rPr lang="cs-CZ" dirty="0" smtClean="0"/>
              <a:t> </a:t>
            </a:r>
            <a:r>
              <a:rPr lang="cs-CZ" dirty="0" err="1" smtClean="0"/>
              <a:t>angle</a:t>
            </a:r>
            <a:endParaRPr lang="cs-CZ" dirty="0" smtClean="0"/>
          </a:p>
          <a:p>
            <a:pPr lvl="1"/>
            <a:r>
              <a:rPr lang="cs-CZ" dirty="0" err="1" smtClean="0"/>
              <a:t>Shorter</a:t>
            </a:r>
            <a:r>
              <a:rPr lang="cs-CZ" dirty="0" smtClean="0"/>
              <a:t> handle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file</a:t>
            </a:r>
            <a:endParaRPr lang="cs-CZ" dirty="0" smtClean="0"/>
          </a:p>
          <a:p>
            <a:pPr lvl="1"/>
            <a:r>
              <a:rPr lang="cs-CZ" dirty="0" err="1" smtClean="0"/>
              <a:t>Work</a:t>
            </a:r>
            <a:r>
              <a:rPr lang="cs-CZ" dirty="0" smtClean="0"/>
              <a:t> </a:t>
            </a:r>
            <a:r>
              <a:rPr lang="cs-CZ" dirty="0" err="1" smtClean="0"/>
              <a:t>longer</a:t>
            </a:r>
            <a:r>
              <a:rPr lang="cs-CZ" dirty="0" smtClean="0"/>
              <a:t> in </a:t>
            </a:r>
            <a:r>
              <a:rPr lang="cs-CZ" dirty="0" err="1" smtClean="0"/>
              <a:t>superelastic</a:t>
            </a:r>
            <a:r>
              <a:rPr lang="cs-CZ" dirty="0" smtClean="0"/>
              <a:t> </a:t>
            </a:r>
            <a:r>
              <a:rPr lang="cs-CZ" dirty="0" err="1" smtClean="0"/>
              <a:t>phace</a:t>
            </a:r>
            <a:r>
              <a:rPr lang="cs-CZ" dirty="0" smtClean="0"/>
              <a:t> </a:t>
            </a:r>
            <a:r>
              <a:rPr lang="cs-CZ" dirty="0" err="1" smtClean="0"/>
              <a:t>than</a:t>
            </a:r>
            <a:r>
              <a:rPr lang="cs-CZ" dirty="0" smtClean="0"/>
              <a:t> do </a:t>
            </a:r>
            <a:r>
              <a:rPr lang="cs-CZ" dirty="0" err="1" smtClean="0"/>
              <a:t>instruments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U-</a:t>
            </a:r>
            <a:r>
              <a:rPr lang="cs-CZ" dirty="0" err="1" smtClean="0"/>
              <a:t>file</a:t>
            </a:r>
            <a:r>
              <a:rPr lang="cs-CZ" dirty="0" smtClean="0"/>
              <a:t> design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ProTaper</a:t>
            </a:r>
            <a:r>
              <a:rPr lang="cs-CZ" dirty="0" smtClean="0"/>
              <a:t> </a:t>
            </a:r>
            <a:r>
              <a:rPr lang="cs-CZ" dirty="0" err="1" smtClean="0"/>
              <a:t>instruments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3 </a:t>
            </a:r>
            <a:r>
              <a:rPr lang="cs-CZ" dirty="0" err="1" smtClean="0"/>
              <a:t>shaping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3 </a:t>
            </a:r>
            <a:r>
              <a:rPr lang="cs-CZ" dirty="0" err="1" smtClean="0"/>
              <a:t>finishing</a:t>
            </a:r>
            <a:r>
              <a:rPr lang="cs-CZ" dirty="0" smtClean="0"/>
              <a:t> </a:t>
            </a:r>
            <a:r>
              <a:rPr lang="cs-CZ" dirty="0" err="1" smtClean="0"/>
              <a:t>files</a:t>
            </a:r>
            <a:r>
              <a:rPr lang="cs-CZ" dirty="0" smtClean="0"/>
              <a:t> (</a:t>
            </a:r>
            <a:r>
              <a:rPr lang="cs-CZ" dirty="0" err="1" smtClean="0"/>
              <a:t>and</a:t>
            </a:r>
            <a:r>
              <a:rPr lang="cs-CZ" dirty="0" smtClean="0"/>
              <a:t> 2 </a:t>
            </a:r>
            <a:r>
              <a:rPr lang="cs-CZ" dirty="0" err="1" smtClean="0"/>
              <a:t>additional</a:t>
            </a:r>
            <a:r>
              <a:rPr lang="cs-CZ" dirty="0" smtClean="0"/>
              <a:t> </a:t>
            </a:r>
            <a:r>
              <a:rPr lang="cs-CZ" dirty="0" err="1" smtClean="0"/>
              <a:t>finishing</a:t>
            </a:r>
            <a:r>
              <a:rPr lang="cs-CZ" dirty="0" smtClean="0"/>
              <a:t> </a:t>
            </a:r>
            <a:r>
              <a:rPr lang="cs-CZ" dirty="0" err="1" smtClean="0"/>
              <a:t>files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Shaping</a:t>
            </a:r>
            <a:endParaRPr lang="cs-CZ" dirty="0" smtClean="0"/>
          </a:p>
          <a:p>
            <a:pPr lvl="1"/>
            <a:r>
              <a:rPr lang="cs-CZ" dirty="0" smtClean="0"/>
              <a:t>SX,S1,S2</a:t>
            </a:r>
          </a:p>
          <a:p>
            <a:r>
              <a:rPr lang="cs-CZ" dirty="0" err="1" smtClean="0"/>
              <a:t>Finishing</a:t>
            </a:r>
            <a:endParaRPr lang="cs-CZ" dirty="0" smtClean="0"/>
          </a:p>
          <a:p>
            <a:pPr lvl="1"/>
            <a:r>
              <a:rPr lang="cs-CZ" dirty="0" smtClean="0"/>
              <a:t>F1,F2,F3</a:t>
            </a:r>
          </a:p>
          <a:p>
            <a:pPr lvl="1"/>
            <a:r>
              <a:rPr lang="cs-CZ" dirty="0" smtClean="0"/>
              <a:t>F4,F5</a:t>
            </a:r>
          </a:p>
        </p:txBody>
      </p:sp>
      <p:pic>
        <p:nvPicPr>
          <p:cNvPr id="4" name="Obrázek 3" descr="maillefer-protap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79912" y="3068960"/>
            <a:ext cx="4219575" cy="2762250"/>
          </a:xfrm>
          <a:prstGeom prst="rect">
            <a:avLst/>
          </a:prstGeom>
        </p:spPr>
      </p:pic>
      <p:sp>
        <p:nvSpPr>
          <p:cNvPr id="5" name="Zaoblený obdélník 4"/>
          <p:cNvSpPr/>
          <p:nvPr/>
        </p:nvSpPr>
        <p:spPr>
          <a:xfrm>
            <a:off x="3851920" y="3068960"/>
            <a:ext cx="2016224" cy="273630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aoblený obdélník 5"/>
          <p:cNvSpPr/>
          <p:nvPr/>
        </p:nvSpPr>
        <p:spPr>
          <a:xfrm>
            <a:off x="5940152" y="3068960"/>
            <a:ext cx="2016224" cy="273630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827584" y="6165304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http://www.dentsply.com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ProTaper</a:t>
            </a:r>
            <a:r>
              <a:rPr lang="cs-CZ" dirty="0" smtClean="0"/>
              <a:t> SX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600200"/>
            <a:ext cx="6984776" cy="4525963"/>
          </a:xfrm>
        </p:spPr>
        <p:txBody>
          <a:bodyPr>
            <a:normAutofit/>
          </a:bodyPr>
          <a:lstStyle/>
          <a:p>
            <a:r>
              <a:rPr lang="cs-CZ" dirty="0" smtClean="0"/>
              <a:t>SX </a:t>
            </a:r>
            <a:r>
              <a:rPr lang="cs-CZ" dirty="0" err="1" smtClean="0"/>
              <a:t>File</a:t>
            </a:r>
            <a:r>
              <a:rPr lang="cs-CZ" dirty="0" smtClean="0"/>
              <a:t> (</a:t>
            </a:r>
            <a:r>
              <a:rPr lang="cs-CZ" dirty="0" err="1" smtClean="0"/>
              <a:t>auxiliary</a:t>
            </a:r>
            <a:r>
              <a:rPr lang="cs-CZ" dirty="0" smtClean="0"/>
              <a:t> </a:t>
            </a:r>
            <a:r>
              <a:rPr lang="cs-CZ" dirty="0" err="1" smtClean="0"/>
              <a:t>shaping</a:t>
            </a:r>
            <a:r>
              <a:rPr lang="cs-CZ" dirty="0" smtClean="0"/>
              <a:t> </a:t>
            </a:r>
            <a:r>
              <a:rPr lang="cs-CZ" dirty="0" err="1" smtClean="0"/>
              <a:t>file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Tip </a:t>
            </a:r>
            <a:r>
              <a:rPr lang="cs-CZ" dirty="0" err="1" smtClean="0"/>
              <a:t>size</a:t>
            </a:r>
            <a:r>
              <a:rPr lang="cs-CZ" dirty="0" smtClean="0"/>
              <a:t> – ISO19</a:t>
            </a:r>
          </a:p>
          <a:p>
            <a:pPr lvl="1"/>
            <a:r>
              <a:rPr lang="cs-CZ" dirty="0" err="1" smtClean="0"/>
              <a:t>Taper</a:t>
            </a:r>
            <a:r>
              <a:rPr lang="cs-CZ" dirty="0" smtClean="0"/>
              <a:t>	-D0-D9 – </a:t>
            </a:r>
            <a:r>
              <a:rPr lang="cs-CZ" dirty="0" err="1" smtClean="0"/>
              <a:t>from</a:t>
            </a:r>
            <a:r>
              <a:rPr lang="cs-CZ" dirty="0" smtClean="0"/>
              <a:t> ISO 19-ISO 100</a:t>
            </a:r>
          </a:p>
          <a:p>
            <a:pPr lvl="1">
              <a:buNone/>
            </a:pPr>
            <a:r>
              <a:rPr lang="cs-CZ" dirty="0" smtClean="0"/>
              <a:t>			-D9-D14 – </a:t>
            </a:r>
            <a:r>
              <a:rPr lang="cs-CZ" dirty="0" err="1" smtClean="0"/>
              <a:t>from</a:t>
            </a:r>
            <a:r>
              <a:rPr lang="cs-CZ" dirty="0" smtClean="0"/>
              <a:t> ISO100-ISO120 	(</a:t>
            </a:r>
            <a:r>
              <a:rPr lang="cs-CZ" dirty="0" err="1" smtClean="0"/>
              <a:t>reduction</a:t>
            </a:r>
            <a:r>
              <a:rPr lang="cs-CZ" dirty="0" smtClean="0"/>
              <a:t> in </a:t>
            </a:r>
            <a:r>
              <a:rPr lang="cs-CZ" dirty="0" err="1" smtClean="0"/>
              <a:t>taper</a:t>
            </a:r>
            <a:r>
              <a:rPr lang="cs-CZ" dirty="0" smtClean="0"/>
              <a:t> to </a:t>
            </a:r>
            <a:r>
              <a:rPr lang="cs-CZ" dirty="0" err="1" smtClean="0"/>
              <a:t>increase</a:t>
            </a:r>
            <a:r>
              <a:rPr lang="cs-CZ" dirty="0" smtClean="0"/>
              <a:t> flexibility)</a:t>
            </a:r>
          </a:p>
          <a:p>
            <a:pPr lvl="1"/>
            <a:r>
              <a:rPr lang="cs-CZ" dirty="0" err="1" smtClean="0"/>
              <a:t>Color</a:t>
            </a:r>
            <a:r>
              <a:rPr lang="cs-CZ" dirty="0" smtClean="0"/>
              <a:t> </a:t>
            </a:r>
            <a:r>
              <a:rPr lang="cs-CZ" dirty="0" err="1" smtClean="0"/>
              <a:t>code</a:t>
            </a:r>
            <a:r>
              <a:rPr lang="cs-CZ" dirty="0" smtClean="0"/>
              <a:t> – </a:t>
            </a:r>
            <a:r>
              <a:rPr lang="cs-CZ" dirty="0" err="1" smtClean="0"/>
              <a:t>none</a:t>
            </a:r>
            <a:endParaRPr lang="cs-CZ" dirty="0" smtClean="0"/>
          </a:p>
          <a:p>
            <a:pPr lvl="1"/>
            <a:r>
              <a:rPr lang="cs-CZ" dirty="0" err="1" smtClean="0"/>
              <a:t>Designed</a:t>
            </a:r>
            <a:r>
              <a:rPr lang="cs-CZ" dirty="0" smtClean="0"/>
              <a:t> to</a:t>
            </a:r>
          </a:p>
          <a:p>
            <a:pPr lvl="3"/>
            <a:r>
              <a:rPr lang="cs-CZ" dirty="0" err="1" smtClean="0"/>
              <a:t>Coronal</a:t>
            </a:r>
            <a:r>
              <a:rPr lang="cs-CZ" dirty="0" smtClean="0"/>
              <a:t> </a:t>
            </a:r>
            <a:r>
              <a:rPr lang="cs-CZ" dirty="0" err="1" smtClean="0"/>
              <a:t>flaring</a:t>
            </a:r>
            <a:endParaRPr lang="cs-CZ" dirty="0" smtClean="0"/>
          </a:p>
          <a:p>
            <a:pPr lvl="3"/>
            <a:r>
              <a:rPr lang="cs-CZ" dirty="0" err="1" smtClean="0"/>
              <a:t>Relocate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canal</a:t>
            </a:r>
            <a:r>
              <a:rPr lang="cs-CZ" dirty="0" smtClean="0"/>
              <a:t> </a:t>
            </a:r>
            <a:r>
              <a:rPr lang="cs-CZ" dirty="0" err="1" smtClean="0"/>
              <a:t>away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external</a:t>
            </a:r>
            <a:r>
              <a:rPr lang="cs-CZ" dirty="0" smtClean="0"/>
              <a:t> </a:t>
            </a:r>
            <a:r>
              <a:rPr lang="cs-CZ" dirty="0" err="1" smtClean="0"/>
              <a:t>root</a:t>
            </a:r>
            <a:r>
              <a:rPr lang="cs-CZ" dirty="0" smtClean="0"/>
              <a:t> </a:t>
            </a:r>
            <a:r>
              <a:rPr lang="cs-CZ" dirty="0" err="1" smtClean="0"/>
              <a:t>concavities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8" name="Obrázek 7" descr="Sx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3995060" y="2925820"/>
            <a:ext cx="6757868" cy="2003589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827584" y="6165304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http://www.dentsply.com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ProTaper</a:t>
            </a:r>
            <a:r>
              <a:rPr lang="cs-CZ" dirty="0" smtClean="0"/>
              <a:t> S1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5842992" cy="4525963"/>
          </a:xfrm>
        </p:spPr>
        <p:txBody>
          <a:bodyPr/>
          <a:lstStyle/>
          <a:p>
            <a:r>
              <a:rPr lang="cs-CZ" dirty="0" smtClean="0"/>
              <a:t>S1 </a:t>
            </a:r>
            <a:r>
              <a:rPr lang="cs-CZ" dirty="0" err="1" smtClean="0"/>
              <a:t>File</a:t>
            </a:r>
            <a:endParaRPr lang="cs-CZ" dirty="0" smtClean="0"/>
          </a:p>
          <a:p>
            <a:pPr lvl="1"/>
            <a:r>
              <a:rPr lang="cs-CZ" dirty="0" smtClean="0"/>
              <a:t>Tip </a:t>
            </a:r>
            <a:r>
              <a:rPr lang="cs-CZ" dirty="0" err="1" smtClean="0"/>
              <a:t>size</a:t>
            </a:r>
            <a:r>
              <a:rPr lang="cs-CZ" dirty="0" smtClean="0"/>
              <a:t> – ISO18,5</a:t>
            </a:r>
          </a:p>
          <a:p>
            <a:pPr lvl="1"/>
            <a:r>
              <a:rPr lang="cs-CZ" dirty="0" err="1" smtClean="0"/>
              <a:t>Taper</a:t>
            </a:r>
            <a:r>
              <a:rPr lang="cs-CZ" dirty="0" smtClean="0"/>
              <a:t>	- D0-D14 – </a:t>
            </a:r>
          </a:p>
          <a:p>
            <a:pPr lvl="1">
              <a:buNone/>
            </a:pPr>
            <a:r>
              <a:rPr lang="cs-CZ" dirty="0" smtClean="0"/>
              <a:t>			</a:t>
            </a:r>
            <a:r>
              <a:rPr lang="cs-CZ" dirty="0" err="1" smtClean="0"/>
              <a:t>from</a:t>
            </a:r>
            <a:r>
              <a:rPr lang="cs-CZ" dirty="0" smtClean="0"/>
              <a:t> ISO 18,5-ISO 120</a:t>
            </a:r>
          </a:p>
          <a:p>
            <a:pPr lvl="1">
              <a:buNone/>
            </a:pPr>
            <a:r>
              <a:rPr lang="cs-CZ" dirty="0" smtClean="0"/>
              <a:t>			(</a:t>
            </a:r>
            <a:r>
              <a:rPr lang="cs-CZ" dirty="0" err="1" smtClean="0"/>
              <a:t>Increasibly</a:t>
            </a:r>
            <a:r>
              <a:rPr lang="cs-CZ" dirty="0" smtClean="0"/>
              <a:t> </a:t>
            </a:r>
            <a:r>
              <a:rPr lang="cs-CZ" dirty="0" err="1" smtClean="0"/>
              <a:t>larger</a:t>
            </a:r>
            <a:r>
              <a:rPr lang="cs-CZ" dirty="0" smtClean="0"/>
              <a:t> </a:t>
            </a:r>
            <a:r>
              <a:rPr lang="cs-CZ" dirty="0" err="1" smtClean="0"/>
              <a:t>taper</a:t>
            </a:r>
            <a:r>
              <a:rPr lang="cs-CZ" dirty="0" smtClean="0"/>
              <a:t>)</a:t>
            </a:r>
          </a:p>
          <a:p>
            <a:pPr lvl="1"/>
            <a:r>
              <a:rPr lang="cs-CZ" dirty="0" err="1" smtClean="0"/>
              <a:t>Color</a:t>
            </a:r>
            <a:r>
              <a:rPr lang="cs-CZ" dirty="0" smtClean="0"/>
              <a:t> </a:t>
            </a:r>
            <a:r>
              <a:rPr lang="cs-CZ" dirty="0" err="1" smtClean="0"/>
              <a:t>code</a:t>
            </a:r>
            <a:r>
              <a:rPr lang="cs-CZ" dirty="0" smtClean="0"/>
              <a:t> – </a:t>
            </a:r>
            <a:r>
              <a:rPr lang="cs-CZ" dirty="0" err="1" smtClean="0"/>
              <a:t>purple</a:t>
            </a:r>
            <a:endParaRPr lang="cs-CZ" dirty="0" smtClean="0"/>
          </a:p>
          <a:p>
            <a:pPr lvl="1"/>
            <a:r>
              <a:rPr lang="cs-CZ" dirty="0" err="1" smtClean="0"/>
              <a:t>Designed</a:t>
            </a:r>
            <a:r>
              <a:rPr lang="cs-CZ" dirty="0" smtClean="0"/>
              <a:t> to</a:t>
            </a:r>
          </a:p>
          <a:p>
            <a:pPr lvl="3"/>
            <a:r>
              <a:rPr lang="cs-CZ" dirty="0" err="1" smtClean="0"/>
              <a:t>Preparation</a:t>
            </a:r>
            <a:r>
              <a:rPr lang="cs-CZ" dirty="0" smtClean="0"/>
              <a:t> </a:t>
            </a:r>
            <a:r>
              <a:rPr lang="cs-CZ" dirty="0" err="1" smtClean="0"/>
              <a:t>coronal</a:t>
            </a:r>
            <a:r>
              <a:rPr lang="cs-CZ" dirty="0" smtClean="0"/>
              <a:t> 1/3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root</a:t>
            </a:r>
            <a:r>
              <a:rPr lang="cs-CZ" dirty="0" smtClean="0"/>
              <a:t> </a:t>
            </a:r>
            <a:r>
              <a:rPr lang="cs-CZ" dirty="0" err="1" smtClean="0"/>
              <a:t>canal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4" name="Obrázek 3" descr="ProtaperS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4441126" y="1831682"/>
            <a:ext cx="5297966" cy="3452043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827584" y="6165304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http://www.dentsply.com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Aim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seminary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Basic </a:t>
            </a:r>
            <a:r>
              <a:rPr lang="cs-CZ" dirty="0" err="1" smtClean="0"/>
              <a:t>information</a:t>
            </a:r>
            <a:r>
              <a:rPr lang="cs-CZ" dirty="0" smtClean="0"/>
              <a:t> </a:t>
            </a:r>
            <a:r>
              <a:rPr lang="cs-CZ" dirty="0" err="1" smtClean="0"/>
              <a:t>about</a:t>
            </a:r>
            <a:r>
              <a:rPr lang="cs-CZ" dirty="0" smtClean="0"/>
              <a:t> Ni-Ti </a:t>
            </a:r>
            <a:r>
              <a:rPr lang="cs-CZ" dirty="0" err="1" smtClean="0"/>
              <a:t>alloy</a:t>
            </a:r>
            <a:endParaRPr lang="cs-CZ" dirty="0" smtClean="0"/>
          </a:p>
          <a:p>
            <a:r>
              <a:rPr lang="cs-CZ" dirty="0" err="1" smtClean="0"/>
              <a:t>Dividing</a:t>
            </a:r>
            <a:r>
              <a:rPr lang="cs-CZ" dirty="0" smtClean="0"/>
              <a:t> </a:t>
            </a:r>
            <a:r>
              <a:rPr lang="cs-CZ" dirty="0" err="1" smtClean="0"/>
              <a:t>NiTi</a:t>
            </a:r>
            <a:r>
              <a:rPr lang="cs-CZ" dirty="0" smtClean="0"/>
              <a:t> </a:t>
            </a:r>
            <a:r>
              <a:rPr lang="cs-CZ" dirty="0" err="1" smtClean="0"/>
              <a:t>rotary</a:t>
            </a:r>
            <a:r>
              <a:rPr lang="cs-CZ" dirty="0" smtClean="0"/>
              <a:t> </a:t>
            </a:r>
            <a:r>
              <a:rPr lang="cs-CZ" dirty="0" err="1" smtClean="0"/>
              <a:t>instruments</a:t>
            </a:r>
            <a:endParaRPr lang="cs-CZ" dirty="0" smtClean="0"/>
          </a:p>
          <a:p>
            <a:pPr lvl="1"/>
            <a:r>
              <a:rPr lang="cs-CZ" dirty="0" smtClean="0"/>
              <a:t>Tip </a:t>
            </a:r>
            <a:r>
              <a:rPr lang="cs-CZ" dirty="0" err="1" smtClean="0"/>
              <a:t>configuration</a:t>
            </a:r>
            <a:endParaRPr lang="cs-CZ" dirty="0" smtClean="0"/>
          </a:p>
          <a:p>
            <a:pPr lvl="1"/>
            <a:r>
              <a:rPr lang="cs-CZ" dirty="0" err="1" smtClean="0"/>
              <a:t>Cross</a:t>
            </a:r>
            <a:r>
              <a:rPr lang="cs-CZ" dirty="0" smtClean="0"/>
              <a:t>-</a:t>
            </a:r>
            <a:r>
              <a:rPr lang="cs-CZ" dirty="0" err="1" smtClean="0"/>
              <a:t>sectional</a:t>
            </a:r>
            <a:r>
              <a:rPr lang="cs-CZ" dirty="0" smtClean="0"/>
              <a:t> design</a:t>
            </a:r>
          </a:p>
          <a:p>
            <a:pPr lvl="1"/>
            <a:r>
              <a:rPr lang="cs-CZ" dirty="0" err="1" smtClean="0"/>
              <a:t>Flute</a:t>
            </a:r>
            <a:r>
              <a:rPr lang="cs-CZ" dirty="0" smtClean="0"/>
              <a:t> design</a:t>
            </a:r>
          </a:p>
          <a:p>
            <a:pPr lvl="1"/>
            <a:r>
              <a:rPr lang="cs-CZ" dirty="0" err="1" smtClean="0"/>
              <a:t>Rake</a:t>
            </a:r>
            <a:r>
              <a:rPr lang="cs-CZ" dirty="0" smtClean="0"/>
              <a:t> </a:t>
            </a:r>
            <a:r>
              <a:rPr lang="cs-CZ" dirty="0" err="1" smtClean="0"/>
              <a:t>angle</a:t>
            </a:r>
            <a:endParaRPr lang="cs-CZ" dirty="0" smtClean="0"/>
          </a:p>
          <a:p>
            <a:pPr lvl="1"/>
            <a:r>
              <a:rPr lang="cs-CZ" dirty="0" err="1" smtClean="0"/>
              <a:t>Taper</a:t>
            </a:r>
            <a:endParaRPr lang="cs-CZ" dirty="0" smtClean="0"/>
          </a:p>
          <a:p>
            <a:r>
              <a:rPr lang="cs-CZ" dirty="0" err="1" smtClean="0"/>
              <a:t>Principles</a:t>
            </a:r>
            <a:r>
              <a:rPr lang="cs-CZ" dirty="0" smtClean="0"/>
              <a:t> o </a:t>
            </a:r>
            <a:r>
              <a:rPr lang="cs-CZ" dirty="0" err="1" smtClean="0"/>
              <a:t>NiTi</a:t>
            </a:r>
            <a:r>
              <a:rPr lang="cs-CZ" dirty="0" smtClean="0"/>
              <a:t> </a:t>
            </a:r>
            <a:r>
              <a:rPr lang="cs-CZ" dirty="0" err="1" smtClean="0"/>
              <a:t>instruments</a:t>
            </a:r>
            <a:endParaRPr lang="cs-CZ" dirty="0" smtClean="0"/>
          </a:p>
          <a:p>
            <a:r>
              <a:rPr lang="cs-CZ" dirty="0" err="1" smtClean="0"/>
              <a:t>Fracture</a:t>
            </a:r>
            <a:r>
              <a:rPr lang="cs-CZ" dirty="0" smtClean="0"/>
              <a:t> </a:t>
            </a:r>
            <a:r>
              <a:rPr lang="cs-CZ" dirty="0" err="1" smtClean="0"/>
              <a:t>prevention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NiTi</a:t>
            </a:r>
            <a:r>
              <a:rPr lang="cs-CZ" dirty="0" smtClean="0"/>
              <a:t> </a:t>
            </a:r>
            <a:r>
              <a:rPr lang="cs-CZ" dirty="0" err="1" smtClean="0"/>
              <a:t>instruments</a:t>
            </a:r>
            <a:endParaRPr lang="cs-CZ" dirty="0" smtClean="0"/>
          </a:p>
          <a:p>
            <a:r>
              <a:rPr lang="cs-CZ" dirty="0" err="1" smtClean="0"/>
              <a:t>Techniques</a:t>
            </a:r>
            <a:r>
              <a:rPr lang="cs-CZ" dirty="0" smtClean="0"/>
              <a:t> </a:t>
            </a:r>
            <a:r>
              <a:rPr lang="cs-CZ" dirty="0" err="1" smtClean="0"/>
              <a:t>used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NiTi</a:t>
            </a:r>
            <a:r>
              <a:rPr lang="cs-CZ" dirty="0" smtClean="0"/>
              <a:t> </a:t>
            </a:r>
            <a:r>
              <a:rPr lang="cs-CZ" dirty="0" err="1" smtClean="0"/>
              <a:t>files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ProTaper</a:t>
            </a:r>
            <a:r>
              <a:rPr lang="cs-CZ" dirty="0" smtClean="0"/>
              <a:t> S2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6851104" cy="4525963"/>
          </a:xfrm>
        </p:spPr>
        <p:txBody>
          <a:bodyPr>
            <a:normAutofit/>
          </a:bodyPr>
          <a:lstStyle/>
          <a:p>
            <a:r>
              <a:rPr lang="cs-CZ" dirty="0" smtClean="0"/>
              <a:t>S2 </a:t>
            </a:r>
            <a:r>
              <a:rPr lang="cs-CZ" dirty="0" err="1" smtClean="0"/>
              <a:t>File</a:t>
            </a:r>
            <a:endParaRPr lang="cs-CZ" dirty="0" smtClean="0"/>
          </a:p>
          <a:p>
            <a:pPr lvl="1"/>
            <a:r>
              <a:rPr lang="cs-CZ" dirty="0" smtClean="0"/>
              <a:t>Tip </a:t>
            </a:r>
            <a:r>
              <a:rPr lang="cs-CZ" dirty="0" err="1" smtClean="0"/>
              <a:t>size</a:t>
            </a:r>
            <a:r>
              <a:rPr lang="cs-CZ" dirty="0" smtClean="0"/>
              <a:t> – ISO20</a:t>
            </a:r>
          </a:p>
          <a:p>
            <a:pPr lvl="1"/>
            <a:r>
              <a:rPr lang="cs-CZ" dirty="0" err="1" smtClean="0"/>
              <a:t>Taper</a:t>
            </a:r>
            <a:r>
              <a:rPr lang="cs-CZ" dirty="0" smtClean="0"/>
              <a:t>	- D0-D14 – </a:t>
            </a:r>
            <a:r>
              <a:rPr lang="cs-CZ" dirty="0" err="1" smtClean="0"/>
              <a:t>from</a:t>
            </a:r>
            <a:r>
              <a:rPr lang="cs-CZ" dirty="0" smtClean="0"/>
              <a:t> ISO 20-ISO 110</a:t>
            </a:r>
          </a:p>
          <a:p>
            <a:pPr lvl="1">
              <a:buNone/>
            </a:pPr>
            <a:r>
              <a:rPr lang="cs-CZ" dirty="0" smtClean="0"/>
              <a:t>				(</a:t>
            </a:r>
            <a:r>
              <a:rPr lang="cs-CZ" dirty="0" err="1" smtClean="0"/>
              <a:t>Increasibly</a:t>
            </a:r>
            <a:r>
              <a:rPr lang="cs-CZ" dirty="0" smtClean="0"/>
              <a:t> </a:t>
            </a:r>
            <a:r>
              <a:rPr lang="cs-CZ" dirty="0" err="1" smtClean="0"/>
              <a:t>larger</a:t>
            </a:r>
            <a:r>
              <a:rPr lang="cs-CZ" dirty="0" smtClean="0"/>
              <a:t> </a:t>
            </a:r>
            <a:r>
              <a:rPr lang="cs-CZ" dirty="0" err="1" smtClean="0"/>
              <a:t>taper</a:t>
            </a:r>
            <a:r>
              <a:rPr lang="cs-CZ" dirty="0" smtClean="0"/>
              <a:t>)</a:t>
            </a:r>
          </a:p>
          <a:p>
            <a:pPr lvl="1"/>
            <a:r>
              <a:rPr lang="cs-CZ" dirty="0" err="1" smtClean="0"/>
              <a:t>Color</a:t>
            </a:r>
            <a:r>
              <a:rPr lang="cs-CZ" dirty="0" smtClean="0"/>
              <a:t> </a:t>
            </a:r>
            <a:r>
              <a:rPr lang="cs-CZ" dirty="0" err="1" smtClean="0"/>
              <a:t>code</a:t>
            </a:r>
            <a:r>
              <a:rPr lang="cs-CZ" dirty="0" smtClean="0"/>
              <a:t> – </a:t>
            </a:r>
            <a:r>
              <a:rPr lang="cs-CZ" dirty="0" err="1" smtClean="0"/>
              <a:t>white</a:t>
            </a:r>
            <a:endParaRPr lang="cs-CZ" dirty="0" smtClean="0"/>
          </a:p>
          <a:p>
            <a:pPr lvl="1"/>
            <a:r>
              <a:rPr lang="cs-CZ" dirty="0" err="1" smtClean="0"/>
              <a:t>Designed</a:t>
            </a:r>
            <a:r>
              <a:rPr lang="cs-CZ" dirty="0" smtClean="0"/>
              <a:t> to</a:t>
            </a:r>
          </a:p>
          <a:p>
            <a:pPr lvl="3"/>
            <a:r>
              <a:rPr lang="cs-CZ" dirty="0" err="1" smtClean="0"/>
              <a:t>Enlarge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prepare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middle</a:t>
            </a:r>
            <a:r>
              <a:rPr lang="cs-CZ" dirty="0" smtClean="0"/>
              <a:t> 1/3 in </a:t>
            </a:r>
            <a:r>
              <a:rPr lang="cs-CZ" dirty="0" err="1" smtClean="0"/>
              <a:t>addition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critical</a:t>
            </a:r>
            <a:r>
              <a:rPr lang="cs-CZ" dirty="0" smtClean="0"/>
              <a:t> </a:t>
            </a:r>
            <a:r>
              <a:rPr lang="cs-CZ" dirty="0" err="1" smtClean="0"/>
              <a:t>coronal</a:t>
            </a:r>
            <a:r>
              <a:rPr lang="cs-CZ" dirty="0" smtClean="0"/>
              <a:t> region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apical</a:t>
            </a:r>
            <a:r>
              <a:rPr lang="cs-CZ" dirty="0" smtClean="0"/>
              <a:t> 1/3</a:t>
            </a:r>
          </a:p>
          <a:p>
            <a:endParaRPr lang="cs-CZ" dirty="0"/>
          </a:p>
        </p:txBody>
      </p:sp>
      <p:pic>
        <p:nvPicPr>
          <p:cNvPr id="4" name="Obrázek 3" descr="ProtaperS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4751669" y="1809171"/>
            <a:ext cx="5503640" cy="3846755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827584" y="6165304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http://www.dentsply.com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ProTaper</a:t>
            </a:r>
            <a:r>
              <a:rPr lang="cs-CZ" dirty="0" smtClean="0"/>
              <a:t> F1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5482952" cy="4525963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F1 </a:t>
            </a:r>
            <a:r>
              <a:rPr lang="cs-CZ" dirty="0" err="1" smtClean="0"/>
              <a:t>File</a:t>
            </a:r>
            <a:endParaRPr lang="cs-CZ" dirty="0" smtClean="0"/>
          </a:p>
          <a:p>
            <a:pPr lvl="1"/>
            <a:r>
              <a:rPr lang="cs-CZ" dirty="0" smtClean="0"/>
              <a:t>Tip </a:t>
            </a:r>
            <a:r>
              <a:rPr lang="cs-CZ" dirty="0" err="1" smtClean="0"/>
              <a:t>size</a:t>
            </a:r>
            <a:r>
              <a:rPr lang="cs-CZ" dirty="0" smtClean="0"/>
              <a:t> – ISO20</a:t>
            </a:r>
          </a:p>
          <a:p>
            <a:pPr lvl="1"/>
            <a:r>
              <a:rPr lang="cs-CZ" dirty="0" err="1" smtClean="0"/>
              <a:t>Taper</a:t>
            </a:r>
            <a:r>
              <a:rPr lang="cs-CZ" dirty="0" smtClean="0"/>
              <a:t>	- D0-D3 – 7° </a:t>
            </a:r>
            <a:r>
              <a:rPr lang="cs-CZ" dirty="0" err="1" smtClean="0"/>
              <a:t>taper</a:t>
            </a:r>
            <a:endParaRPr lang="cs-CZ" dirty="0" smtClean="0"/>
          </a:p>
          <a:p>
            <a:pPr lvl="1">
              <a:buNone/>
            </a:pPr>
            <a:r>
              <a:rPr lang="cs-CZ" dirty="0" smtClean="0"/>
              <a:t>			- D3-D14 – a </a:t>
            </a:r>
            <a:r>
              <a:rPr lang="cs-CZ" dirty="0" err="1" smtClean="0"/>
              <a:t>reduction</a:t>
            </a:r>
            <a:r>
              <a:rPr lang="cs-CZ" dirty="0" smtClean="0"/>
              <a:t> in 	</a:t>
            </a:r>
            <a:r>
              <a:rPr lang="cs-CZ" dirty="0" err="1" smtClean="0"/>
              <a:t>taper</a:t>
            </a:r>
            <a:r>
              <a:rPr lang="cs-CZ" dirty="0" smtClean="0"/>
              <a:t> to </a:t>
            </a:r>
            <a:r>
              <a:rPr lang="cs-CZ" dirty="0" err="1" smtClean="0"/>
              <a:t>increase</a:t>
            </a:r>
            <a:r>
              <a:rPr lang="cs-CZ" dirty="0" smtClean="0"/>
              <a:t> flexibility</a:t>
            </a:r>
          </a:p>
          <a:p>
            <a:pPr lvl="1"/>
            <a:r>
              <a:rPr lang="cs-CZ" dirty="0" err="1" smtClean="0"/>
              <a:t>Color</a:t>
            </a:r>
            <a:r>
              <a:rPr lang="cs-CZ" dirty="0" smtClean="0"/>
              <a:t> </a:t>
            </a:r>
            <a:r>
              <a:rPr lang="cs-CZ" dirty="0" err="1" smtClean="0"/>
              <a:t>code</a:t>
            </a:r>
            <a:r>
              <a:rPr lang="cs-CZ" dirty="0" smtClean="0"/>
              <a:t> – </a:t>
            </a:r>
            <a:r>
              <a:rPr lang="cs-CZ" dirty="0" err="1" smtClean="0"/>
              <a:t>yellow</a:t>
            </a:r>
            <a:endParaRPr lang="cs-CZ" dirty="0" smtClean="0"/>
          </a:p>
          <a:p>
            <a:pPr lvl="1"/>
            <a:r>
              <a:rPr lang="cs-CZ" dirty="0" err="1" smtClean="0"/>
              <a:t>Designed</a:t>
            </a:r>
            <a:r>
              <a:rPr lang="cs-CZ" dirty="0" smtClean="0"/>
              <a:t> to</a:t>
            </a:r>
          </a:p>
          <a:p>
            <a:pPr lvl="3"/>
            <a:r>
              <a:rPr lang="cs-CZ" dirty="0" err="1" smtClean="0"/>
              <a:t>Primarily</a:t>
            </a:r>
            <a:r>
              <a:rPr lang="cs-CZ" dirty="0" smtClean="0"/>
              <a:t> to </a:t>
            </a:r>
            <a:r>
              <a:rPr lang="cs-CZ" dirty="0" err="1" smtClean="0"/>
              <a:t>finish</a:t>
            </a:r>
            <a:r>
              <a:rPr lang="cs-CZ" dirty="0" smtClean="0"/>
              <a:t> </a:t>
            </a:r>
            <a:r>
              <a:rPr lang="cs-CZ" dirty="0" err="1" smtClean="0"/>
              <a:t>apical</a:t>
            </a:r>
            <a:r>
              <a:rPr lang="cs-CZ" dirty="0" smtClean="0"/>
              <a:t> 1/3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canal</a:t>
            </a:r>
            <a:endParaRPr lang="cs-CZ" dirty="0" smtClean="0"/>
          </a:p>
          <a:p>
            <a:pPr lvl="3"/>
            <a:r>
              <a:rPr lang="cs-CZ" dirty="0" err="1" smtClean="0"/>
              <a:t>Expand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middle</a:t>
            </a:r>
            <a:r>
              <a:rPr lang="cs-CZ" dirty="0" smtClean="0"/>
              <a:t> 1/3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canal</a:t>
            </a:r>
            <a:endParaRPr lang="cs-CZ" dirty="0" smtClean="0"/>
          </a:p>
          <a:p>
            <a:pPr lvl="3"/>
            <a:r>
              <a:rPr lang="cs-CZ" dirty="0" smtClean="0"/>
              <a:t>Plane </a:t>
            </a:r>
            <a:r>
              <a:rPr lang="cs-CZ" dirty="0" err="1" smtClean="0"/>
              <a:t>away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variations</a:t>
            </a:r>
            <a:r>
              <a:rPr lang="cs-CZ" dirty="0" smtClean="0"/>
              <a:t> in </a:t>
            </a:r>
            <a:r>
              <a:rPr lang="cs-CZ" dirty="0" err="1" smtClean="0"/>
              <a:t>canal</a:t>
            </a:r>
            <a:r>
              <a:rPr lang="cs-CZ" dirty="0" smtClean="0"/>
              <a:t> </a:t>
            </a:r>
            <a:r>
              <a:rPr lang="cs-CZ" dirty="0" err="1" smtClean="0"/>
              <a:t>diameter</a:t>
            </a:r>
            <a:r>
              <a:rPr lang="cs-CZ" dirty="0" smtClean="0"/>
              <a:t> </a:t>
            </a:r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 err="1" smtClean="0"/>
              <a:t>shaping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4" name="Obrázek 3" descr="ProtaperF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4255645" y="1969645"/>
            <a:ext cx="5733256" cy="4043454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827584" y="6165304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http://www.dentsply.com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ProTaper</a:t>
            </a:r>
            <a:r>
              <a:rPr lang="cs-CZ" dirty="0" smtClean="0"/>
              <a:t> F2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6131024" cy="4525963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F2 </a:t>
            </a:r>
            <a:r>
              <a:rPr lang="cs-CZ" dirty="0" err="1" smtClean="0"/>
              <a:t>File</a:t>
            </a:r>
            <a:endParaRPr lang="cs-CZ" dirty="0" smtClean="0"/>
          </a:p>
          <a:p>
            <a:pPr lvl="1"/>
            <a:r>
              <a:rPr lang="cs-CZ" dirty="0" smtClean="0"/>
              <a:t>Tip </a:t>
            </a:r>
            <a:r>
              <a:rPr lang="cs-CZ" dirty="0" err="1" smtClean="0"/>
              <a:t>size</a:t>
            </a:r>
            <a:r>
              <a:rPr lang="cs-CZ" dirty="0" smtClean="0"/>
              <a:t> – ISO25</a:t>
            </a:r>
          </a:p>
          <a:p>
            <a:pPr lvl="1"/>
            <a:r>
              <a:rPr lang="cs-CZ" dirty="0" err="1" smtClean="0"/>
              <a:t>Taper</a:t>
            </a:r>
            <a:r>
              <a:rPr lang="cs-CZ" dirty="0" smtClean="0"/>
              <a:t>	- D0-D3 – 8° </a:t>
            </a:r>
            <a:r>
              <a:rPr lang="cs-CZ" dirty="0" err="1" smtClean="0"/>
              <a:t>taper</a:t>
            </a:r>
            <a:endParaRPr lang="cs-CZ" dirty="0" smtClean="0"/>
          </a:p>
          <a:p>
            <a:pPr lvl="1">
              <a:buNone/>
            </a:pPr>
            <a:r>
              <a:rPr lang="cs-CZ" dirty="0" smtClean="0"/>
              <a:t>			- D3-D14 – a </a:t>
            </a:r>
            <a:r>
              <a:rPr lang="cs-CZ" dirty="0" err="1" smtClean="0"/>
              <a:t>reduction</a:t>
            </a:r>
            <a:r>
              <a:rPr lang="cs-CZ" dirty="0" smtClean="0"/>
              <a:t> in </a:t>
            </a:r>
            <a:r>
              <a:rPr lang="cs-CZ" dirty="0" err="1" smtClean="0"/>
              <a:t>taper</a:t>
            </a:r>
            <a:r>
              <a:rPr lang="cs-CZ" dirty="0" smtClean="0"/>
              <a:t> to </a:t>
            </a:r>
            <a:r>
              <a:rPr lang="cs-CZ" dirty="0" err="1" smtClean="0"/>
              <a:t>increase</a:t>
            </a:r>
            <a:r>
              <a:rPr lang="cs-CZ" dirty="0" smtClean="0"/>
              <a:t> flexibility</a:t>
            </a:r>
          </a:p>
          <a:p>
            <a:pPr lvl="1"/>
            <a:r>
              <a:rPr lang="cs-CZ" dirty="0" err="1" smtClean="0"/>
              <a:t>Color</a:t>
            </a:r>
            <a:r>
              <a:rPr lang="cs-CZ" dirty="0" smtClean="0"/>
              <a:t> </a:t>
            </a:r>
            <a:r>
              <a:rPr lang="cs-CZ" dirty="0" err="1" smtClean="0"/>
              <a:t>code</a:t>
            </a:r>
            <a:r>
              <a:rPr lang="cs-CZ" dirty="0" smtClean="0"/>
              <a:t> – </a:t>
            </a:r>
            <a:r>
              <a:rPr lang="cs-CZ" dirty="0" err="1" smtClean="0"/>
              <a:t>red</a:t>
            </a:r>
            <a:endParaRPr lang="cs-CZ" dirty="0" smtClean="0"/>
          </a:p>
          <a:p>
            <a:pPr lvl="1"/>
            <a:r>
              <a:rPr lang="cs-CZ" dirty="0" err="1" smtClean="0"/>
              <a:t>Designed</a:t>
            </a:r>
            <a:r>
              <a:rPr lang="cs-CZ" dirty="0" smtClean="0"/>
              <a:t> to</a:t>
            </a:r>
          </a:p>
          <a:p>
            <a:pPr lvl="3"/>
            <a:r>
              <a:rPr lang="cs-CZ" dirty="0" err="1" smtClean="0"/>
              <a:t>Primarily</a:t>
            </a:r>
            <a:r>
              <a:rPr lang="cs-CZ" dirty="0" smtClean="0"/>
              <a:t> to </a:t>
            </a:r>
            <a:r>
              <a:rPr lang="cs-CZ" dirty="0" err="1" smtClean="0"/>
              <a:t>finish</a:t>
            </a:r>
            <a:r>
              <a:rPr lang="cs-CZ" dirty="0" smtClean="0"/>
              <a:t> </a:t>
            </a:r>
            <a:r>
              <a:rPr lang="cs-CZ" dirty="0" err="1" smtClean="0"/>
              <a:t>apical</a:t>
            </a:r>
            <a:r>
              <a:rPr lang="cs-CZ" dirty="0" smtClean="0"/>
              <a:t> 1/3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canal</a:t>
            </a:r>
            <a:endParaRPr lang="cs-CZ" dirty="0" smtClean="0"/>
          </a:p>
          <a:p>
            <a:pPr lvl="3"/>
            <a:r>
              <a:rPr lang="cs-CZ" dirty="0" err="1" smtClean="0"/>
              <a:t>Expand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middle</a:t>
            </a:r>
            <a:r>
              <a:rPr lang="cs-CZ" dirty="0" smtClean="0"/>
              <a:t> 1/3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canal</a:t>
            </a:r>
            <a:endParaRPr lang="cs-CZ" dirty="0" smtClean="0"/>
          </a:p>
          <a:p>
            <a:pPr lvl="3"/>
            <a:r>
              <a:rPr lang="cs-CZ" dirty="0" smtClean="0"/>
              <a:t>Plane </a:t>
            </a:r>
            <a:r>
              <a:rPr lang="cs-CZ" dirty="0" err="1" smtClean="0"/>
              <a:t>away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variations</a:t>
            </a:r>
            <a:r>
              <a:rPr lang="cs-CZ" dirty="0" smtClean="0"/>
              <a:t> in </a:t>
            </a:r>
            <a:r>
              <a:rPr lang="cs-CZ" dirty="0" err="1" smtClean="0"/>
              <a:t>canal</a:t>
            </a:r>
            <a:r>
              <a:rPr lang="cs-CZ" dirty="0" smtClean="0"/>
              <a:t> </a:t>
            </a:r>
            <a:r>
              <a:rPr lang="cs-CZ" dirty="0" err="1" smtClean="0"/>
              <a:t>diameter</a:t>
            </a:r>
            <a:r>
              <a:rPr lang="cs-CZ" dirty="0" smtClean="0"/>
              <a:t> </a:t>
            </a:r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 err="1" smtClean="0"/>
              <a:t>shaping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10" name="Obrázek 9" descr="F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3936517" y="3056371"/>
            <a:ext cx="6303709" cy="1864392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827584" y="6165304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http://www.dentsply.com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ProTaper</a:t>
            </a:r>
            <a:r>
              <a:rPr lang="cs-CZ" dirty="0" smtClean="0"/>
              <a:t> F3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5987008" cy="4525963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F3 </a:t>
            </a:r>
            <a:r>
              <a:rPr lang="cs-CZ" dirty="0" err="1" smtClean="0"/>
              <a:t>File</a:t>
            </a:r>
            <a:endParaRPr lang="cs-CZ" dirty="0" smtClean="0"/>
          </a:p>
          <a:p>
            <a:pPr lvl="1"/>
            <a:r>
              <a:rPr lang="cs-CZ" dirty="0" smtClean="0"/>
              <a:t>Tip </a:t>
            </a:r>
            <a:r>
              <a:rPr lang="cs-CZ" dirty="0" err="1" smtClean="0"/>
              <a:t>size</a:t>
            </a:r>
            <a:r>
              <a:rPr lang="cs-CZ" dirty="0" smtClean="0"/>
              <a:t> – ISO30</a:t>
            </a:r>
          </a:p>
          <a:p>
            <a:pPr lvl="1"/>
            <a:r>
              <a:rPr lang="cs-CZ" dirty="0" err="1" smtClean="0"/>
              <a:t>Taper</a:t>
            </a:r>
            <a:r>
              <a:rPr lang="cs-CZ" dirty="0" smtClean="0"/>
              <a:t>	- D0-D3 – 9° </a:t>
            </a:r>
            <a:r>
              <a:rPr lang="cs-CZ" dirty="0" err="1" smtClean="0"/>
              <a:t>taper</a:t>
            </a:r>
            <a:endParaRPr lang="cs-CZ" dirty="0" smtClean="0"/>
          </a:p>
          <a:p>
            <a:pPr lvl="1">
              <a:buNone/>
            </a:pPr>
            <a:r>
              <a:rPr lang="cs-CZ" dirty="0" smtClean="0"/>
              <a:t>			- D3-D14 – a </a:t>
            </a:r>
            <a:r>
              <a:rPr lang="cs-CZ" dirty="0" err="1" smtClean="0"/>
              <a:t>reduction</a:t>
            </a:r>
            <a:r>
              <a:rPr lang="cs-CZ" dirty="0" smtClean="0"/>
              <a:t> in </a:t>
            </a:r>
            <a:r>
              <a:rPr lang="cs-CZ" dirty="0" err="1" smtClean="0"/>
              <a:t>taper</a:t>
            </a:r>
            <a:r>
              <a:rPr lang="cs-CZ" dirty="0" smtClean="0"/>
              <a:t> to </a:t>
            </a:r>
            <a:r>
              <a:rPr lang="cs-CZ" dirty="0" err="1" smtClean="0"/>
              <a:t>increase</a:t>
            </a:r>
            <a:r>
              <a:rPr lang="cs-CZ" dirty="0" smtClean="0"/>
              <a:t> flexibility</a:t>
            </a:r>
          </a:p>
          <a:p>
            <a:pPr lvl="1"/>
            <a:r>
              <a:rPr lang="cs-CZ" dirty="0" err="1" smtClean="0"/>
              <a:t>Color</a:t>
            </a:r>
            <a:r>
              <a:rPr lang="cs-CZ" dirty="0" smtClean="0"/>
              <a:t> </a:t>
            </a:r>
            <a:r>
              <a:rPr lang="cs-CZ" dirty="0" err="1" smtClean="0"/>
              <a:t>code</a:t>
            </a:r>
            <a:r>
              <a:rPr lang="cs-CZ" dirty="0" smtClean="0"/>
              <a:t> – </a:t>
            </a:r>
            <a:r>
              <a:rPr lang="cs-CZ" dirty="0" err="1" smtClean="0"/>
              <a:t>blue</a:t>
            </a:r>
            <a:endParaRPr lang="cs-CZ" dirty="0" smtClean="0"/>
          </a:p>
          <a:p>
            <a:pPr lvl="1"/>
            <a:r>
              <a:rPr lang="cs-CZ" dirty="0" err="1" smtClean="0"/>
              <a:t>Reduced</a:t>
            </a:r>
            <a:r>
              <a:rPr lang="cs-CZ" dirty="0" smtClean="0"/>
              <a:t> </a:t>
            </a:r>
            <a:r>
              <a:rPr lang="cs-CZ" dirty="0" err="1" smtClean="0"/>
              <a:t>cross</a:t>
            </a:r>
            <a:r>
              <a:rPr lang="cs-CZ" dirty="0" smtClean="0"/>
              <a:t>-</a:t>
            </a:r>
            <a:r>
              <a:rPr lang="cs-CZ" dirty="0" err="1" smtClean="0"/>
              <a:t>section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U-</a:t>
            </a:r>
            <a:r>
              <a:rPr lang="cs-CZ" dirty="0" err="1" smtClean="0"/>
              <a:t>file</a:t>
            </a:r>
            <a:r>
              <a:rPr lang="cs-CZ" dirty="0" smtClean="0"/>
              <a:t> design</a:t>
            </a:r>
          </a:p>
          <a:p>
            <a:pPr lvl="1"/>
            <a:r>
              <a:rPr lang="cs-CZ" dirty="0" err="1" smtClean="0"/>
              <a:t>Designed</a:t>
            </a:r>
            <a:r>
              <a:rPr lang="cs-CZ" dirty="0" smtClean="0"/>
              <a:t> to</a:t>
            </a:r>
          </a:p>
          <a:p>
            <a:pPr lvl="3"/>
            <a:r>
              <a:rPr lang="cs-CZ" dirty="0" smtClean="0"/>
              <a:t>Same as F1 </a:t>
            </a:r>
            <a:r>
              <a:rPr lang="cs-CZ" dirty="0" err="1" smtClean="0"/>
              <a:t>and</a:t>
            </a:r>
            <a:r>
              <a:rPr lang="cs-CZ" dirty="0" smtClean="0"/>
              <a:t> F2</a:t>
            </a:r>
          </a:p>
          <a:p>
            <a:pPr lvl="3"/>
            <a:r>
              <a:rPr lang="cs-CZ" dirty="0" err="1" smtClean="0"/>
              <a:t>Rigid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agressive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4" name="Obrázek 3" descr="ProtaperF3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4502170" y="1842646"/>
            <a:ext cx="5590216" cy="4154413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827584" y="6165304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http://www.dentsply.com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ProTaper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 </a:t>
            </a:r>
            <a:r>
              <a:rPr lang="cs-CZ" dirty="0" err="1" smtClean="0"/>
              <a:t>addition</a:t>
            </a:r>
            <a:r>
              <a:rPr lang="cs-CZ" dirty="0" smtClean="0"/>
              <a:t> </a:t>
            </a:r>
            <a:r>
              <a:rPr lang="cs-CZ" dirty="0" err="1" smtClean="0"/>
              <a:t>there</a:t>
            </a:r>
            <a:r>
              <a:rPr lang="cs-CZ" dirty="0" smtClean="0"/>
              <a:t> are F4 (double </a:t>
            </a:r>
            <a:r>
              <a:rPr lang="cs-CZ" dirty="0" err="1" smtClean="0"/>
              <a:t>black</a:t>
            </a:r>
            <a:r>
              <a:rPr lang="cs-CZ" dirty="0" smtClean="0"/>
              <a:t>, ISO40, </a:t>
            </a:r>
            <a:r>
              <a:rPr lang="cs-CZ" dirty="0" err="1" smtClean="0"/>
              <a:t>initial</a:t>
            </a:r>
            <a:r>
              <a:rPr lang="cs-CZ" dirty="0" smtClean="0"/>
              <a:t> </a:t>
            </a:r>
            <a:r>
              <a:rPr lang="cs-CZ" dirty="0" err="1" smtClean="0"/>
              <a:t>taper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6°) </a:t>
            </a:r>
            <a:r>
              <a:rPr lang="cs-CZ" dirty="0" err="1" smtClean="0"/>
              <a:t>and</a:t>
            </a:r>
            <a:r>
              <a:rPr lang="cs-CZ" dirty="0" smtClean="0"/>
              <a:t> F5 (double </a:t>
            </a:r>
            <a:r>
              <a:rPr lang="cs-CZ" dirty="0" err="1" smtClean="0"/>
              <a:t>yellow</a:t>
            </a:r>
            <a:r>
              <a:rPr lang="cs-CZ" dirty="0" smtClean="0"/>
              <a:t>, ISO50,</a:t>
            </a:r>
            <a:r>
              <a:rPr lang="cs-CZ" dirty="0" err="1" smtClean="0"/>
              <a:t>initial</a:t>
            </a:r>
            <a:r>
              <a:rPr lang="cs-CZ" dirty="0" smtClean="0"/>
              <a:t> </a:t>
            </a:r>
            <a:r>
              <a:rPr lang="cs-CZ" dirty="0" err="1" smtClean="0"/>
              <a:t>taper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5°)</a:t>
            </a:r>
          </a:p>
          <a:p>
            <a:r>
              <a:rPr lang="cs-CZ" dirty="0" err="1" smtClean="0"/>
              <a:t>Shaping</a:t>
            </a:r>
            <a:r>
              <a:rPr lang="cs-CZ" dirty="0" smtClean="0"/>
              <a:t> </a:t>
            </a:r>
            <a:r>
              <a:rPr lang="cs-CZ" dirty="0" err="1" smtClean="0"/>
              <a:t>instruments</a:t>
            </a:r>
            <a:r>
              <a:rPr lang="cs-CZ" dirty="0" smtClean="0"/>
              <a:t> </a:t>
            </a:r>
            <a:r>
              <a:rPr lang="cs-CZ" dirty="0" err="1" smtClean="0"/>
              <a:t>should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used</a:t>
            </a:r>
            <a:r>
              <a:rPr lang="cs-CZ" dirty="0" smtClean="0"/>
              <a:t> in </a:t>
            </a:r>
            <a:r>
              <a:rPr lang="cs-CZ" dirty="0" err="1" smtClean="0"/>
              <a:t>brushing</a:t>
            </a:r>
            <a:r>
              <a:rPr lang="cs-CZ" dirty="0" smtClean="0"/>
              <a:t> </a:t>
            </a:r>
            <a:r>
              <a:rPr lang="cs-CZ" dirty="0" err="1" smtClean="0"/>
              <a:t>motion</a:t>
            </a:r>
            <a:r>
              <a:rPr lang="cs-CZ" dirty="0" smtClean="0"/>
              <a:t>, </a:t>
            </a:r>
            <a:r>
              <a:rPr lang="cs-CZ" dirty="0" err="1" smtClean="0"/>
              <a:t>finishing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just </a:t>
            </a:r>
            <a:r>
              <a:rPr lang="cs-CZ" dirty="0" err="1" smtClean="0"/>
              <a:t>light</a:t>
            </a:r>
            <a:r>
              <a:rPr lang="cs-CZ" dirty="0" smtClean="0"/>
              <a:t> </a:t>
            </a:r>
            <a:r>
              <a:rPr lang="cs-CZ" dirty="0" err="1" smtClean="0"/>
              <a:t>pressure</a:t>
            </a:r>
            <a:endParaRPr lang="cs-CZ" dirty="0" smtClean="0"/>
          </a:p>
          <a:p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 err="1" smtClean="0"/>
              <a:t>each</a:t>
            </a:r>
            <a:r>
              <a:rPr lang="cs-CZ" dirty="0" smtClean="0"/>
              <a:t> instrument </a:t>
            </a:r>
            <a:r>
              <a:rPr lang="cs-CZ" dirty="0" err="1" smtClean="0"/>
              <a:t>irrigation</a:t>
            </a:r>
            <a:r>
              <a:rPr lang="cs-CZ" dirty="0" smtClean="0"/>
              <a:t>,</a:t>
            </a:r>
            <a:r>
              <a:rPr lang="cs-CZ" dirty="0" err="1" smtClean="0"/>
              <a:t>establishing</a:t>
            </a:r>
            <a:r>
              <a:rPr lang="cs-CZ" dirty="0" smtClean="0"/>
              <a:t> </a:t>
            </a:r>
            <a:r>
              <a:rPr lang="cs-CZ" dirty="0" err="1" smtClean="0"/>
              <a:t>patency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reirrigation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ProTaper</a:t>
            </a:r>
            <a:r>
              <a:rPr lang="cs-CZ" dirty="0" smtClean="0"/>
              <a:t> </a:t>
            </a:r>
            <a:r>
              <a:rPr lang="cs-CZ" dirty="0" err="1" smtClean="0"/>
              <a:t>technique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Scout </a:t>
            </a:r>
            <a:r>
              <a:rPr lang="cs-CZ" dirty="0" err="1" smtClean="0"/>
              <a:t>coronal</a:t>
            </a:r>
            <a:r>
              <a:rPr lang="cs-CZ" dirty="0" smtClean="0"/>
              <a:t> 2/3 </a:t>
            </a:r>
            <a:r>
              <a:rPr lang="cs-CZ" dirty="0" err="1" smtClean="0"/>
              <a:t>with</a:t>
            </a:r>
            <a:r>
              <a:rPr lang="cs-CZ" dirty="0" smtClean="0"/>
              <a:t> K-</a:t>
            </a:r>
            <a:r>
              <a:rPr lang="cs-CZ" dirty="0" err="1" smtClean="0"/>
              <a:t>file</a:t>
            </a:r>
            <a:r>
              <a:rPr lang="cs-CZ" dirty="0" smtClean="0"/>
              <a:t> ISO 10, ISO 15 (</a:t>
            </a:r>
            <a:r>
              <a:rPr lang="cs-CZ" dirty="0" err="1" smtClean="0"/>
              <a:t>coronal</a:t>
            </a:r>
            <a:r>
              <a:rPr lang="cs-CZ" dirty="0" smtClean="0"/>
              <a:t> </a:t>
            </a:r>
            <a:r>
              <a:rPr lang="cs-CZ" dirty="0" err="1" smtClean="0"/>
              <a:t>glidepath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Shaping</a:t>
            </a:r>
            <a:r>
              <a:rPr lang="cs-CZ" dirty="0" smtClean="0"/>
              <a:t> </a:t>
            </a:r>
            <a:r>
              <a:rPr lang="cs-CZ" dirty="0" err="1" smtClean="0"/>
              <a:t>coronal</a:t>
            </a:r>
            <a:r>
              <a:rPr lang="cs-CZ" dirty="0" smtClean="0"/>
              <a:t> 2/3 </a:t>
            </a:r>
            <a:r>
              <a:rPr lang="cs-CZ" dirty="0" err="1" smtClean="0"/>
              <a:t>with</a:t>
            </a:r>
            <a:r>
              <a:rPr lang="cs-CZ" dirty="0" smtClean="0"/>
              <a:t> S1,S2</a:t>
            </a:r>
          </a:p>
          <a:p>
            <a:r>
              <a:rPr lang="cs-CZ" dirty="0" smtClean="0"/>
              <a:t>Scout </a:t>
            </a:r>
            <a:r>
              <a:rPr lang="cs-CZ" dirty="0" err="1" smtClean="0"/>
              <a:t>apical</a:t>
            </a:r>
            <a:r>
              <a:rPr lang="cs-CZ" dirty="0" smtClean="0"/>
              <a:t> 1/3 </a:t>
            </a:r>
            <a:r>
              <a:rPr lang="cs-CZ" dirty="0" err="1" smtClean="0"/>
              <a:t>with</a:t>
            </a:r>
            <a:r>
              <a:rPr lang="cs-CZ" dirty="0" smtClean="0"/>
              <a:t> K-</a:t>
            </a:r>
            <a:r>
              <a:rPr lang="cs-CZ" dirty="0" err="1" smtClean="0"/>
              <a:t>file</a:t>
            </a:r>
            <a:r>
              <a:rPr lang="cs-CZ" dirty="0" smtClean="0"/>
              <a:t> ISO 10, ISO 15 – </a:t>
            </a:r>
            <a:r>
              <a:rPr lang="cs-CZ" dirty="0" err="1" smtClean="0"/>
              <a:t>establishing</a:t>
            </a:r>
            <a:r>
              <a:rPr lang="cs-CZ" dirty="0" smtClean="0"/>
              <a:t> </a:t>
            </a:r>
            <a:r>
              <a:rPr lang="cs-CZ" dirty="0" err="1" smtClean="0"/>
              <a:t>working</a:t>
            </a:r>
            <a:r>
              <a:rPr lang="cs-CZ" dirty="0" smtClean="0"/>
              <a:t> </a:t>
            </a:r>
            <a:r>
              <a:rPr lang="cs-CZ" dirty="0" err="1" smtClean="0"/>
              <a:t>lenght</a:t>
            </a:r>
            <a:r>
              <a:rPr lang="cs-CZ" dirty="0" smtClean="0"/>
              <a:t> (</a:t>
            </a:r>
            <a:r>
              <a:rPr lang="cs-CZ" dirty="0" err="1" smtClean="0"/>
              <a:t>apical</a:t>
            </a:r>
            <a:r>
              <a:rPr lang="cs-CZ" dirty="0" smtClean="0"/>
              <a:t> </a:t>
            </a:r>
            <a:r>
              <a:rPr lang="cs-CZ" dirty="0" err="1" smtClean="0"/>
              <a:t>glidepath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Finishing</a:t>
            </a:r>
            <a:r>
              <a:rPr lang="cs-CZ" dirty="0" smtClean="0"/>
              <a:t> </a:t>
            </a:r>
            <a:r>
              <a:rPr lang="cs-CZ" dirty="0" err="1" smtClean="0"/>
              <a:t>apical</a:t>
            </a:r>
            <a:r>
              <a:rPr lang="cs-CZ" dirty="0" smtClean="0"/>
              <a:t> 1/3 </a:t>
            </a:r>
            <a:r>
              <a:rPr lang="cs-CZ" dirty="0" err="1" smtClean="0"/>
              <a:t>with</a:t>
            </a:r>
            <a:r>
              <a:rPr lang="cs-CZ" dirty="0" smtClean="0"/>
              <a:t> S1,S2,F1….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Fig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196752"/>
            <a:ext cx="5975839" cy="4525963"/>
          </a:xfrm>
        </p:spPr>
      </p:pic>
      <p:sp>
        <p:nvSpPr>
          <p:cNvPr id="5" name="TextovéPole 4"/>
          <p:cNvSpPr txBox="1"/>
          <p:nvPr/>
        </p:nvSpPr>
        <p:spPr>
          <a:xfrm>
            <a:off x="827584" y="6165304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http://www.dentsply.com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Advantages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ProTaper</a:t>
            </a:r>
            <a:r>
              <a:rPr lang="cs-CZ" dirty="0" smtClean="0"/>
              <a:t> part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Patented</a:t>
            </a:r>
            <a:r>
              <a:rPr lang="cs-CZ" dirty="0" smtClean="0"/>
              <a:t> </a:t>
            </a:r>
            <a:r>
              <a:rPr lang="cs-CZ" dirty="0" err="1" smtClean="0"/>
              <a:t>progressive</a:t>
            </a:r>
            <a:r>
              <a:rPr lang="cs-CZ" dirty="0" smtClean="0"/>
              <a:t> </a:t>
            </a:r>
            <a:r>
              <a:rPr lang="cs-CZ" dirty="0" err="1" smtClean="0"/>
              <a:t>taper</a:t>
            </a:r>
            <a:r>
              <a:rPr lang="cs-CZ" dirty="0" smtClean="0"/>
              <a:t> design</a:t>
            </a:r>
          </a:p>
          <a:p>
            <a:r>
              <a:rPr lang="cs-CZ" dirty="0" err="1" smtClean="0"/>
              <a:t>Fewer</a:t>
            </a:r>
            <a:r>
              <a:rPr lang="cs-CZ" dirty="0" smtClean="0"/>
              <a:t> </a:t>
            </a:r>
            <a:r>
              <a:rPr lang="cs-CZ" dirty="0" err="1" smtClean="0"/>
              <a:t>files</a:t>
            </a:r>
            <a:r>
              <a:rPr lang="cs-CZ" dirty="0" smtClean="0"/>
              <a:t> are </a:t>
            </a:r>
            <a:r>
              <a:rPr lang="cs-CZ" dirty="0" err="1" smtClean="0"/>
              <a:t>needed</a:t>
            </a:r>
            <a:r>
              <a:rPr lang="cs-CZ" dirty="0" smtClean="0"/>
              <a:t> to </a:t>
            </a:r>
            <a:r>
              <a:rPr lang="cs-CZ" dirty="0" err="1" smtClean="0"/>
              <a:t>achieve</a:t>
            </a:r>
            <a:r>
              <a:rPr lang="cs-CZ" dirty="0" smtClean="0"/>
              <a:t> </a:t>
            </a:r>
            <a:r>
              <a:rPr lang="cs-CZ" dirty="0" err="1" smtClean="0"/>
              <a:t>fully</a:t>
            </a:r>
            <a:r>
              <a:rPr lang="cs-CZ" dirty="0" smtClean="0"/>
              <a:t> </a:t>
            </a:r>
            <a:r>
              <a:rPr lang="cs-CZ" dirty="0" err="1" smtClean="0"/>
              <a:t>tapered</a:t>
            </a:r>
            <a:r>
              <a:rPr lang="cs-CZ" dirty="0" smtClean="0"/>
              <a:t> </a:t>
            </a:r>
            <a:r>
              <a:rPr lang="cs-CZ" dirty="0" err="1" smtClean="0"/>
              <a:t>canal</a:t>
            </a:r>
            <a:endParaRPr lang="cs-CZ" dirty="0" smtClean="0"/>
          </a:p>
          <a:p>
            <a:r>
              <a:rPr lang="cs-CZ" dirty="0" err="1" smtClean="0"/>
              <a:t>Convex</a:t>
            </a:r>
            <a:r>
              <a:rPr lang="cs-CZ" dirty="0" smtClean="0"/>
              <a:t> </a:t>
            </a:r>
            <a:r>
              <a:rPr lang="cs-CZ" dirty="0" err="1" smtClean="0"/>
              <a:t>triangular</a:t>
            </a:r>
            <a:r>
              <a:rPr lang="cs-CZ" dirty="0" smtClean="0"/>
              <a:t> </a:t>
            </a:r>
            <a:r>
              <a:rPr lang="cs-CZ" dirty="0" err="1" smtClean="0"/>
              <a:t>section</a:t>
            </a:r>
            <a:endParaRPr lang="cs-CZ" dirty="0" smtClean="0"/>
          </a:p>
          <a:p>
            <a:pPr lvl="1"/>
            <a:r>
              <a:rPr lang="cs-CZ" dirty="0" err="1" smtClean="0"/>
              <a:t>Increase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cutting</a:t>
            </a:r>
            <a:r>
              <a:rPr lang="cs-CZ" dirty="0" smtClean="0"/>
              <a:t> </a:t>
            </a:r>
            <a:r>
              <a:rPr lang="cs-CZ" dirty="0" err="1" smtClean="0"/>
              <a:t>efficiency</a:t>
            </a:r>
            <a:endParaRPr lang="cs-CZ" dirty="0" smtClean="0"/>
          </a:p>
          <a:p>
            <a:pPr lvl="1"/>
            <a:r>
              <a:rPr lang="cs-CZ" dirty="0" err="1" smtClean="0"/>
              <a:t>Increase</a:t>
            </a:r>
            <a:r>
              <a:rPr lang="cs-CZ" dirty="0" smtClean="0"/>
              <a:t> </a:t>
            </a:r>
            <a:r>
              <a:rPr lang="cs-CZ" dirty="0" err="1" smtClean="0"/>
              <a:t>tactile</a:t>
            </a:r>
            <a:r>
              <a:rPr lang="cs-CZ" dirty="0" smtClean="0"/>
              <a:t> </a:t>
            </a:r>
            <a:r>
              <a:rPr lang="cs-CZ" dirty="0" err="1" smtClean="0"/>
              <a:t>sensation</a:t>
            </a:r>
            <a:endParaRPr lang="cs-CZ" dirty="0" smtClean="0"/>
          </a:p>
          <a:p>
            <a:pPr lvl="1"/>
            <a:r>
              <a:rPr lang="cs-CZ" dirty="0" err="1" smtClean="0"/>
              <a:t>Decrease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lateral</a:t>
            </a:r>
            <a:r>
              <a:rPr lang="cs-CZ" dirty="0" smtClean="0"/>
              <a:t> </a:t>
            </a:r>
            <a:r>
              <a:rPr lang="cs-CZ" dirty="0" err="1" smtClean="0"/>
              <a:t>contact</a:t>
            </a:r>
            <a:r>
              <a:rPr lang="cs-CZ" dirty="0" smtClean="0"/>
              <a:t> area </a:t>
            </a:r>
            <a:r>
              <a:rPr lang="cs-CZ" dirty="0" err="1" smtClean="0"/>
              <a:t>between</a:t>
            </a:r>
            <a:r>
              <a:rPr lang="cs-CZ" dirty="0" smtClean="0"/>
              <a:t> </a:t>
            </a:r>
            <a:r>
              <a:rPr lang="cs-CZ" dirty="0" err="1" smtClean="0"/>
              <a:t>file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dentin</a:t>
            </a:r>
          </a:p>
          <a:p>
            <a:pPr lvl="1"/>
            <a:r>
              <a:rPr lang="cs-CZ" dirty="0" err="1" smtClean="0"/>
              <a:t>Decrease</a:t>
            </a:r>
            <a:r>
              <a:rPr lang="cs-CZ" dirty="0" smtClean="0"/>
              <a:t> </a:t>
            </a:r>
            <a:r>
              <a:rPr lang="cs-CZ" dirty="0" err="1" smtClean="0"/>
              <a:t>torsional</a:t>
            </a:r>
            <a:r>
              <a:rPr lang="cs-CZ" dirty="0" smtClean="0"/>
              <a:t> </a:t>
            </a:r>
            <a:r>
              <a:rPr lang="cs-CZ" dirty="0" err="1" smtClean="0"/>
              <a:t>load</a:t>
            </a:r>
            <a:r>
              <a:rPr lang="cs-CZ" dirty="0" smtClean="0"/>
              <a:t>, </a:t>
            </a:r>
            <a:r>
              <a:rPr lang="cs-CZ" dirty="0" err="1" smtClean="0"/>
              <a:t>file</a:t>
            </a:r>
            <a:r>
              <a:rPr lang="cs-CZ" dirty="0" smtClean="0"/>
              <a:t> </a:t>
            </a:r>
            <a:r>
              <a:rPr lang="cs-CZ" dirty="0" err="1" smtClean="0"/>
              <a:t>fatigue</a:t>
            </a:r>
            <a:r>
              <a:rPr lang="cs-CZ" dirty="0" smtClean="0"/>
              <a:t> and </a:t>
            </a:r>
            <a:r>
              <a:rPr lang="cs-CZ" dirty="0" err="1" smtClean="0"/>
              <a:t>breakage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Advantages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ProTaper</a:t>
            </a:r>
            <a:r>
              <a:rPr lang="cs-CZ" dirty="0" smtClean="0"/>
              <a:t> part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modified</a:t>
            </a:r>
            <a:r>
              <a:rPr lang="cs-CZ" dirty="0" smtClean="0"/>
              <a:t> </a:t>
            </a:r>
            <a:r>
              <a:rPr lang="cs-CZ" dirty="0" err="1" smtClean="0"/>
              <a:t>guiding</a:t>
            </a:r>
            <a:r>
              <a:rPr lang="cs-CZ" dirty="0" smtClean="0"/>
              <a:t> tip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easily</a:t>
            </a:r>
            <a:r>
              <a:rPr lang="cs-CZ" dirty="0" smtClean="0"/>
              <a:t> </a:t>
            </a:r>
            <a:r>
              <a:rPr lang="cs-CZ" dirty="0" err="1" smtClean="0"/>
              <a:t>follow</a:t>
            </a:r>
            <a:r>
              <a:rPr lang="cs-CZ" dirty="0" smtClean="0"/>
              <a:t> a </a:t>
            </a:r>
            <a:r>
              <a:rPr lang="cs-CZ" dirty="0" err="1" smtClean="0"/>
              <a:t>prepared</a:t>
            </a:r>
            <a:r>
              <a:rPr lang="cs-CZ" dirty="0" smtClean="0"/>
              <a:t> </a:t>
            </a:r>
            <a:r>
              <a:rPr lang="cs-CZ" dirty="0" err="1" smtClean="0"/>
              <a:t>glidepath</a:t>
            </a:r>
            <a:endParaRPr lang="cs-CZ" dirty="0" smtClean="0"/>
          </a:p>
          <a:p>
            <a:r>
              <a:rPr lang="cs-CZ" dirty="0" smtClean="0"/>
              <a:t>A </a:t>
            </a:r>
            <a:r>
              <a:rPr lang="cs-CZ" dirty="0" err="1" smtClean="0"/>
              <a:t>progressively</a:t>
            </a:r>
            <a:r>
              <a:rPr lang="cs-CZ" dirty="0" smtClean="0"/>
              <a:t> </a:t>
            </a:r>
            <a:r>
              <a:rPr lang="cs-CZ" dirty="0" err="1" smtClean="0"/>
              <a:t>changing</a:t>
            </a:r>
            <a:r>
              <a:rPr lang="cs-CZ" dirty="0" smtClean="0"/>
              <a:t> </a:t>
            </a:r>
            <a:r>
              <a:rPr lang="cs-CZ" dirty="0" err="1" smtClean="0"/>
              <a:t>helical</a:t>
            </a:r>
            <a:r>
              <a:rPr lang="cs-CZ" dirty="0" smtClean="0"/>
              <a:t> </a:t>
            </a:r>
            <a:r>
              <a:rPr lang="cs-CZ" dirty="0" err="1" smtClean="0"/>
              <a:t>angles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balanced</a:t>
            </a:r>
            <a:r>
              <a:rPr lang="cs-CZ" dirty="0" smtClean="0"/>
              <a:t> </a:t>
            </a:r>
            <a:r>
              <a:rPr lang="cs-CZ" dirty="0" err="1" smtClean="0"/>
              <a:t>pitches</a:t>
            </a:r>
            <a:endParaRPr lang="cs-CZ" dirty="0" smtClean="0"/>
          </a:p>
          <a:p>
            <a:pPr lvl="1"/>
            <a:r>
              <a:rPr lang="cs-CZ" dirty="0" err="1" smtClean="0"/>
              <a:t>Stabilizing</a:t>
            </a:r>
            <a:r>
              <a:rPr lang="cs-CZ" dirty="0" smtClean="0"/>
              <a:t> </a:t>
            </a:r>
            <a:r>
              <a:rPr lang="cs-CZ" dirty="0" err="1" smtClean="0"/>
              <a:t>each</a:t>
            </a:r>
            <a:r>
              <a:rPr lang="cs-CZ" dirty="0" smtClean="0"/>
              <a:t> instrument</a:t>
            </a:r>
          </a:p>
          <a:p>
            <a:pPr lvl="1"/>
            <a:r>
              <a:rPr lang="cs-CZ" dirty="0" err="1" smtClean="0"/>
              <a:t>Aiding</a:t>
            </a:r>
            <a:r>
              <a:rPr lang="cs-CZ" dirty="0" smtClean="0"/>
              <a:t> in </a:t>
            </a:r>
            <a:r>
              <a:rPr lang="cs-CZ" dirty="0" err="1" smtClean="0"/>
              <a:t>debris</a:t>
            </a:r>
            <a:r>
              <a:rPr lang="cs-CZ" dirty="0" smtClean="0"/>
              <a:t> </a:t>
            </a:r>
            <a:r>
              <a:rPr lang="cs-CZ" dirty="0" err="1" smtClean="0"/>
              <a:t>removal</a:t>
            </a:r>
            <a:endParaRPr lang="cs-CZ" dirty="0" smtClean="0"/>
          </a:p>
          <a:p>
            <a:pPr lvl="1"/>
            <a:r>
              <a:rPr lang="cs-CZ" dirty="0" err="1" smtClean="0"/>
              <a:t>Effectively</a:t>
            </a:r>
            <a:r>
              <a:rPr lang="cs-CZ" dirty="0" smtClean="0"/>
              <a:t> </a:t>
            </a:r>
            <a:r>
              <a:rPr lang="cs-CZ" dirty="0" err="1" smtClean="0"/>
              <a:t>reducing</a:t>
            </a:r>
            <a:r>
              <a:rPr lang="cs-CZ" dirty="0" smtClean="0"/>
              <a:t> </a:t>
            </a:r>
            <a:r>
              <a:rPr lang="cs-CZ" dirty="0" err="1" smtClean="0"/>
              <a:t>threading</a:t>
            </a:r>
            <a:r>
              <a:rPr lang="cs-CZ" dirty="0" smtClean="0"/>
              <a:t> (</a:t>
            </a:r>
            <a:r>
              <a:rPr lang="cs-CZ" dirty="0" err="1" smtClean="0"/>
              <a:t>screwing</a:t>
            </a:r>
            <a:r>
              <a:rPr lang="cs-CZ" dirty="0" smtClean="0"/>
              <a:t>, </a:t>
            </a:r>
            <a:r>
              <a:rPr lang="cs-CZ" dirty="0" err="1" smtClean="0"/>
              <a:t>grabbing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taper</a:t>
            </a:r>
            <a:r>
              <a:rPr lang="cs-CZ" dirty="0" smtClean="0"/>
              <a:t> </a:t>
            </a:r>
            <a:r>
              <a:rPr lang="cs-CZ" dirty="0" err="1" smtClean="0"/>
              <a:t>lock</a:t>
            </a:r>
            <a:r>
              <a:rPr lang="cs-CZ" dirty="0" smtClean="0"/>
              <a:t>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ProTaper</a:t>
            </a:r>
            <a:r>
              <a:rPr lang="cs-CZ" dirty="0" smtClean="0"/>
              <a:t> </a:t>
            </a:r>
            <a:r>
              <a:rPr lang="cs-CZ" dirty="0" err="1" smtClean="0"/>
              <a:t>Next</a:t>
            </a:r>
            <a:endParaRPr lang="cs-CZ" dirty="0"/>
          </a:p>
        </p:txBody>
      </p:sp>
      <p:pic>
        <p:nvPicPr>
          <p:cNvPr id="4" name="Zástupný symbol pro obsah 3" descr="ProTaperNext_comparisonchart-353x24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1680" y="1916832"/>
            <a:ext cx="5509509" cy="3839488"/>
          </a:xfrm>
        </p:spPr>
      </p:pic>
      <p:sp>
        <p:nvSpPr>
          <p:cNvPr id="5" name="TextovéPole 4"/>
          <p:cNvSpPr txBox="1"/>
          <p:nvPr/>
        </p:nvSpPr>
        <p:spPr>
          <a:xfrm>
            <a:off x="827584" y="6165304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http://www.dentsply.com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NiTi</a:t>
            </a:r>
            <a:r>
              <a:rPr lang="cs-CZ" dirty="0" smtClean="0"/>
              <a:t> </a:t>
            </a:r>
            <a:r>
              <a:rPr lang="cs-CZ" dirty="0" err="1" smtClean="0"/>
              <a:t>alloy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1963 – </a:t>
            </a:r>
            <a:r>
              <a:rPr lang="cs-CZ" dirty="0" err="1" smtClean="0"/>
              <a:t>developed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space</a:t>
            </a:r>
            <a:r>
              <a:rPr lang="cs-CZ" dirty="0" smtClean="0"/>
              <a:t> program by </a:t>
            </a:r>
            <a:r>
              <a:rPr lang="cs-CZ" dirty="0" err="1" smtClean="0"/>
              <a:t>Buehler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Naval </a:t>
            </a:r>
            <a:r>
              <a:rPr lang="cs-CZ" dirty="0" smtClean="0"/>
              <a:t>Ordonance </a:t>
            </a:r>
            <a:r>
              <a:rPr lang="cs-CZ" dirty="0" err="1" smtClean="0"/>
              <a:t>Laboratory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in </a:t>
            </a:r>
            <a:r>
              <a:rPr lang="cs-CZ" dirty="0" err="1" smtClean="0"/>
              <a:t>Silver</a:t>
            </a:r>
            <a:r>
              <a:rPr lang="cs-CZ" dirty="0" smtClean="0"/>
              <a:t> </a:t>
            </a:r>
            <a:r>
              <a:rPr lang="cs-CZ" dirty="0" err="1" smtClean="0"/>
              <a:t>Springs</a:t>
            </a:r>
            <a:r>
              <a:rPr lang="cs-CZ" dirty="0" smtClean="0"/>
              <a:t>, Maryland, USA</a:t>
            </a:r>
          </a:p>
          <a:p>
            <a:r>
              <a:rPr lang="cs-CZ" dirty="0" err="1" smtClean="0"/>
              <a:t>Very</a:t>
            </a:r>
            <a:r>
              <a:rPr lang="cs-CZ" dirty="0" smtClean="0"/>
              <a:t> </a:t>
            </a:r>
            <a:r>
              <a:rPr lang="cs-CZ" dirty="0" err="1" smtClean="0"/>
              <a:t>low</a:t>
            </a:r>
            <a:r>
              <a:rPr lang="cs-CZ" dirty="0" smtClean="0"/>
              <a:t> </a:t>
            </a:r>
            <a:r>
              <a:rPr lang="cs-CZ" dirty="0" err="1" smtClean="0"/>
              <a:t>elastic</a:t>
            </a:r>
            <a:r>
              <a:rPr lang="cs-CZ" dirty="0" smtClean="0"/>
              <a:t> </a:t>
            </a:r>
            <a:r>
              <a:rPr lang="cs-CZ" dirty="0" err="1" smtClean="0"/>
              <a:t>modulus</a:t>
            </a:r>
            <a:r>
              <a:rPr lang="cs-CZ" dirty="0" smtClean="0"/>
              <a:t> (</a:t>
            </a:r>
            <a:r>
              <a:rPr lang="cs-CZ" dirty="0" err="1" smtClean="0"/>
              <a:t>permit</a:t>
            </a:r>
            <a:r>
              <a:rPr lang="cs-CZ" dirty="0" smtClean="0"/>
              <a:t> </a:t>
            </a:r>
            <a:r>
              <a:rPr lang="cs-CZ" dirty="0" err="1" smtClean="0"/>
              <a:t>negotiation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curved</a:t>
            </a:r>
            <a:r>
              <a:rPr lang="cs-CZ" dirty="0" smtClean="0"/>
              <a:t> </a:t>
            </a:r>
            <a:r>
              <a:rPr lang="cs-CZ" dirty="0" err="1" smtClean="0"/>
              <a:t>canals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Superelastic</a:t>
            </a:r>
            <a:r>
              <a:rPr lang="cs-CZ" dirty="0" smtClean="0"/>
              <a:t> </a:t>
            </a:r>
            <a:r>
              <a:rPr lang="cs-CZ" dirty="0" err="1" smtClean="0"/>
              <a:t>behavior</a:t>
            </a:r>
            <a:endParaRPr lang="cs-CZ" dirty="0" smtClean="0"/>
          </a:p>
          <a:p>
            <a:r>
              <a:rPr lang="cs-CZ" dirty="0" err="1" smtClean="0"/>
              <a:t>Shape</a:t>
            </a:r>
            <a:r>
              <a:rPr lang="cs-CZ" dirty="0" smtClean="0"/>
              <a:t> </a:t>
            </a:r>
            <a:r>
              <a:rPr lang="cs-CZ" dirty="0" err="1" smtClean="0"/>
              <a:t>memory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Tip </a:t>
            </a:r>
            <a:r>
              <a:rPr lang="cs-CZ" dirty="0" err="1" smtClean="0"/>
              <a:t>configuration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5194920" cy="4525963"/>
          </a:xfrm>
        </p:spPr>
        <p:txBody>
          <a:bodyPr>
            <a:normAutofit fontScale="77500" lnSpcReduction="20000"/>
          </a:bodyPr>
          <a:lstStyle/>
          <a:p>
            <a:r>
              <a:rPr lang="cs-CZ" dirty="0" err="1" smtClean="0"/>
              <a:t>Cutting</a:t>
            </a:r>
            <a:endParaRPr lang="cs-CZ" dirty="0" smtClean="0"/>
          </a:p>
          <a:p>
            <a:pPr lvl="1"/>
            <a:r>
              <a:rPr lang="cs-CZ" dirty="0" err="1" smtClean="0"/>
              <a:t>Transportation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canal</a:t>
            </a:r>
            <a:r>
              <a:rPr lang="cs-CZ" dirty="0" smtClean="0"/>
              <a:t> in </a:t>
            </a:r>
            <a:r>
              <a:rPr lang="cs-CZ" dirty="0" err="1" smtClean="0"/>
              <a:t>less</a:t>
            </a:r>
            <a:r>
              <a:rPr lang="cs-CZ" dirty="0" smtClean="0"/>
              <a:t> </a:t>
            </a:r>
            <a:r>
              <a:rPr lang="cs-CZ" dirty="0" err="1" smtClean="0"/>
              <a:t>experienced</a:t>
            </a:r>
            <a:r>
              <a:rPr lang="cs-CZ" dirty="0" smtClean="0"/>
              <a:t> </a:t>
            </a:r>
            <a:r>
              <a:rPr lang="cs-CZ" dirty="0" err="1" smtClean="0"/>
              <a:t>hands</a:t>
            </a:r>
            <a:endParaRPr lang="cs-CZ" dirty="0" smtClean="0"/>
          </a:p>
          <a:p>
            <a:pPr lvl="1"/>
            <a:r>
              <a:rPr lang="cs-CZ" dirty="0" err="1" smtClean="0"/>
              <a:t>Making</a:t>
            </a:r>
            <a:r>
              <a:rPr lang="cs-CZ" dirty="0" smtClean="0"/>
              <a:t> </a:t>
            </a:r>
            <a:r>
              <a:rPr lang="cs-CZ" dirty="0" err="1" smtClean="0"/>
              <a:t>apical</a:t>
            </a:r>
            <a:r>
              <a:rPr lang="cs-CZ" dirty="0" smtClean="0"/>
              <a:t> </a:t>
            </a:r>
            <a:r>
              <a:rPr lang="cs-CZ" dirty="0" err="1" smtClean="0"/>
              <a:t>seal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obturation</a:t>
            </a:r>
            <a:r>
              <a:rPr lang="cs-CZ" dirty="0" smtClean="0"/>
              <a:t> </a:t>
            </a:r>
            <a:r>
              <a:rPr lang="cs-CZ" dirty="0" err="1" smtClean="0"/>
              <a:t>difficult</a:t>
            </a:r>
            <a:endParaRPr lang="cs-CZ" dirty="0" smtClean="0"/>
          </a:p>
          <a:p>
            <a:pPr lvl="1"/>
            <a:r>
              <a:rPr lang="cs-CZ" dirty="0" err="1" smtClean="0"/>
              <a:t>Going</a:t>
            </a:r>
            <a:r>
              <a:rPr lang="cs-CZ" dirty="0" smtClean="0"/>
              <a:t> </a:t>
            </a:r>
            <a:r>
              <a:rPr lang="cs-CZ" dirty="0" err="1" smtClean="0"/>
              <a:t>long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, </a:t>
            </a:r>
            <a:r>
              <a:rPr lang="cs-CZ" dirty="0" err="1" smtClean="0"/>
              <a:t>creates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elliptical</a:t>
            </a:r>
            <a:r>
              <a:rPr lang="cs-CZ" dirty="0" smtClean="0"/>
              <a:t> </a:t>
            </a:r>
            <a:r>
              <a:rPr lang="cs-CZ" dirty="0" err="1" smtClean="0"/>
              <a:t>tear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end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root</a:t>
            </a:r>
            <a:endParaRPr lang="cs-CZ" dirty="0" smtClean="0"/>
          </a:p>
          <a:p>
            <a:r>
              <a:rPr lang="cs-CZ" dirty="0" smtClean="0"/>
              <a:t>Non </a:t>
            </a:r>
            <a:r>
              <a:rPr lang="cs-CZ" dirty="0" err="1" smtClean="0"/>
              <a:t>cutting</a:t>
            </a:r>
            <a:endParaRPr lang="cs-CZ" dirty="0" smtClean="0"/>
          </a:p>
          <a:p>
            <a:pPr lvl="1"/>
            <a:r>
              <a:rPr lang="cs-CZ" dirty="0" err="1" smtClean="0"/>
              <a:t>Reduces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risk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ledging</a:t>
            </a:r>
            <a:r>
              <a:rPr lang="cs-CZ" dirty="0" smtClean="0"/>
              <a:t>,</a:t>
            </a:r>
            <a:r>
              <a:rPr lang="cs-CZ" dirty="0" err="1" smtClean="0"/>
              <a:t>scratching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gouging</a:t>
            </a:r>
            <a:endParaRPr lang="cs-CZ" dirty="0" smtClean="0"/>
          </a:p>
          <a:p>
            <a:pPr lvl="1"/>
            <a:r>
              <a:rPr lang="cs-CZ" dirty="0" err="1" smtClean="0"/>
              <a:t>Making</a:t>
            </a:r>
            <a:r>
              <a:rPr lang="cs-CZ" dirty="0" smtClean="0"/>
              <a:t> </a:t>
            </a:r>
            <a:r>
              <a:rPr lang="cs-CZ" dirty="0" err="1" smtClean="0"/>
              <a:t>apical</a:t>
            </a:r>
            <a:r>
              <a:rPr lang="cs-CZ" dirty="0" smtClean="0"/>
              <a:t> </a:t>
            </a:r>
            <a:r>
              <a:rPr lang="cs-CZ" dirty="0" err="1" smtClean="0"/>
              <a:t>seal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obturation</a:t>
            </a:r>
            <a:r>
              <a:rPr lang="cs-CZ" dirty="0" smtClean="0"/>
              <a:t> </a:t>
            </a:r>
            <a:r>
              <a:rPr lang="cs-CZ" dirty="0" err="1" smtClean="0"/>
              <a:t>easier</a:t>
            </a:r>
            <a:endParaRPr lang="cs-CZ" dirty="0" smtClean="0"/>
          </a:p>
          <a:p>
            <a:pPr lvl="1"/>
            <a:r>
              <a:rPr lang="cs-CZ" dirty="0" err="1" smtClean="0"/>
              <a:t>Going</a:t>
            </a:r>
            <a:r>
              <a:rPr lang="cs-CZ" dirty="0" smtClean="0"/>
              <a:t> </a:t>
            </a:r>
            <a:r>
              <a:rPr lang="cs-CZ" dirty="0" err="1" smtClean="0"/>
              <a:t>long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, </a:t>
            </a:r>
            <a:r>
              <a:rPr lang="cs-CZ" dirty="0" err="1" smtClean="0"/>
              <a:t>creates</a:t>
            </a:r>
            <a:r>
              <a:rPr lang="cs-CZ" dirty="0" smtClean="0"/>
              <a:t> </a:t>
            </a:r>
            <a:r>
              <a:rPr lang="cs-CZ" dirty="0" err="1" smtClean="0"/>
              <a:t>concentric</a:t>
            </a:r>
            <a:r>
              <a:rPr lang="cs-CZ" dirty="0" smtClean="0"/>
              <a:t> </a:t>
            </a:r>
            <a:r>
              <a:rPr lang="cs-CZ" dirty="0" err="1" smtClean="0"/>
              <a:t>circle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end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root</a:t>
            </a:r>
            <a:endParaRPr lang="cs-CZ" dirty="0"/>
          </a:p>
        </p:txBody>
      </p:sp>
      <p:pic>
        <p:nvPicPr>
          <p:cNvPr id="4" name="Obrázek 3" descr="cutting ti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2852936"/>
            <a:ext cx="2952328" cy="2162752"/>
          </a:xfrm>
          <a:prstGeom prst="rect">
            <a:avLst/>
          </a:prstGeom>
        </p:spPr>
      </p:pic>
      <p:pic>
        <p:nvPicPr>
          <p:cNvPr id="5" name="Obrázek 4" descr="non cuttin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2780928"/>
            <a:ext cx="3409975" cy="20882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Cross</a:t>
            </a:r>
            <a:r>
              <a:rPr lang="cs-CZ" dirty="0" smtClean="0"/>
              <a:t> </a:t>
            </a:r>
            <a:r>
              <a:rPr lang="cs-CZ" dirty="0" err="1" smtClean="0"/>
              <a:t>sectional</a:t>
            </a:r>
            <a:r>
              <a:rPr lang="cs-CZ" dirty="0" smtClean="0"/>
              <a:t> design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Triangular</a:t>
            </a:r>
            <a:endParaRPr lang="cs-CZ" dirty="0" smtClean="0"/>
          </a:p>
          <a:p>
            <a:r>
              <a:rPr lang="cs-CZ" dirty="0" smtClean="0"/>
              <a:t>Square</a:t>
            </a:r>
          </a:p>
          <a:p>
            <a:r>
              <a:rPr lang="cs-CZ" dirty="0" smtClean="0"/>
              <a:t>U </a:t>
            </a:r>
            <a:r>
              <a:rPr lang="cs-CZ" dirty="0" err="1" smtClean="0"/>
              <a:t>shape</a:t>
            </a:r>
            <a:endParaRPr lang="cs-CZ" dirty="0" smtClean="0"/>
          </a:p>
          <a:p>
            <a:r>
              <a:rPr lang="cs-CZ" dirty="0" smtClean="0"/>
              <a:t>S type</a:t>
            </a:r>
          </a:p>
          <a:p>
            <a:r>
              <a:rPr lang="cs-CZ" dirty="0" err="1" smtClean="0"/>
              <a:t>Convex</a:t>
            </a:r>
            <a:r>
              <a:rPr lang="cs-CZ" dirty="0" smtClean="0"/>
              <a:t> triangle</a:t>
            </a:r>
          </a:p>
          <a:p>
            <a:r>
              <a:rPr lang="cs-CZ" dirty="0" err="1" smtClean="0"/>
              <a:t>Proprietary</a:t>
            </a:r>
            <a:r>
              <a:rPr lang="cs-CZ" dirty="0" smtClean="0"/>
              <a:t> </a:t>
            </a:r>
            <a:r>
              <a:rPr lang="cs-CZ" dirty="0" err="1" smtClean="0"/>
              <a:t>ones</a:t>
            </a:r>
            <a:endParaRPr lang="cs-CZ" dirty="0"/>
          </a:p>
        </p:txBody>
      </p:sp>
      <p:pic>
        <p:nvPicPr>
          <p:cNvPr id="4" name="Obrázek 3" descr="triang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1484784"/>
            <a:ext cx="1781175" cy="1876425"/>
          </a:xfrm>
          <a:prstGeom prst="rect">
            <a:avLst/>
          </a:prstGeom>
        </p:spPr>
      </p:pic>
      <p:pic>
        <p:nvPicPr>
          <p:cNvPr id="5" name="Obrázek 4" descr="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9992" y="3717032"/>
            <a:ext cx="1809750" cy="1847850"/>
          </a:xfrm>
          <a:prstGeom prst="rect">
            <a:avLst/>
          </a:prstGeom>
        </p:spPr>
      </p:pic>
      <p:pic>
        <p:nvPicPr>
          <p:cNvPr id="6" name="Obrázek 5" descr="Protape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04248" y="3717032"/>
            <a:ext cx="1866900" cy="1857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Flute</a:t>
            </a:r>
            <a:r>
              <a:rPr lang="cs-CZ" dirty="0" smtClean="0"/>
              <a:t> design part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5842992" cy="4525963"/>
          </a:xfrm>
        </p:spPr>
        <p:txBody>
          <a:bodyPr>
            <a:normAutofit fontScale="85000" lnSpcReduction="20000"/>
          </a:bodyPr>
          <a:lstStyle/>
          <a:p>
            <a:r>
              <a:rPr lang="cs-CZ" dirty="0" err="1" smtClean="0"/>
              <a:t>Landed</a:t>
            </a:r>
            <a:r>
              <a:rPr lang="cs-CZ" dirty="0" smtClean="0"/>
              <a:t> </a:t>
            </a:r>
            <a:r>
              <a:rPr lang="cs-CZ" dirty="0" err="1" smtClean="0"/>
              <a:t>flute</a:t>
            </a:r>
            <a:r>
              <a:rPr lang="cs-CZ" dirty="0" smtClean="0"/>
              <a:t> design(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radial</a:t>
            </a:r>
            <a:r>
              <a:rPr lang="cs-CZ" dirty="0" smtClean="0"/>
              <a:t> </a:t>
            </a:r>
            <a:r>
              <a:rPr lang="cs-CZ" dirty="0" err="1" smtClean="0"/>
              <a:t>lands</a:t>
            </a:r>
            <a:r>
              <a:rPr lang="cs-CZ" dirty="0" smtClean="0"/>
              <a:t>)</a:t>
            </a:r>
          </a:p>
          <a:p>
            <a:pPr lvl="1"/>
            <a:r>
              <a:rPr lang="cs-CZ" dirty="0" err="1" smtClean="0"/>
              <a:t>Cutting</a:t>
            </a:r>
            <a:r>
              <a:rPr lang="cs-CZ" dirty="0" smtClean="0"/>
              <a:t> </a:t>
            </a:r>
            <a:r>
              <a:rPr lang="cs-CZ" dirty="0" err="1" smtClean="0"/>
              <a:t>edges</a:t>
            </a:r>
            <a:r>
              <a:rPr lang="cs-CZ" dirty="0" smtClean="0"/>
              <a:t> had </a:t>
            </a:r>
            <a:r>
              <a:rPr lang="cs-CZ" dirty="0" err="1" smtClean="0"/>
              <a:t>been</a:t>
            </a:r>
            <a:r>
              <a:rPr lang="cs-CZ" dirty="0" smtClean="0"/>
              <a:t> </a:t>
            </a:r>
            <a:r>
              <a:rPr lang="cs-CZ" dirty="0" err="1" smtClean="0"/>
              <a:t>flattened</a:t>
            </a:r>
            <a:r>
              <a:rPr lang="cs-CZ" dirty="0" smtClean="0"/>
              <a:t> (</a:t>
            </a:r>
            <a:r>
              <a:rPr lang="cs-CZ" dirty="0" err="1" smtClean="0"/>
              <a:t>named</a:t>
            </a:r>
            <a:r>
              <a:rPr lang="cs-CZ" dirty="0" smtClean="0"/>
              <a:t> </a:t>
            </a:r>
            <a:r>
              <a:rPr lang="cs-CZ" dirty="0" err="1" smtClean="0"/>
              <a:t>radial</a:t>
            </a:r>
            <a:r>
              <a:rPr lang="cs-CZ" dirty="0" smtClean="0"/>
              <a:t> </a:t>
            </a:r>
            <a:r>
              <a:rPr lang="cs-CZ" dirty="0" err="1" smtClean="0"/>
              <a:t>lands</a:t>
            </a:r>
            <a:r>
              <a:rPr lang="cs-CZ" dirty="0" smtClean="0"/>
              <a:t>), U-</a:t>
            </a:r>
            <a:r>
              <a:rPr lang="cs-CZ" dirty="0" err="1" smtClean="0"/>
              <a:t>file</a:t>
            </a:r>
            <a:r>
              <a:rPr lang="cs-CZ" dirty="0" smtClean="0"/>
              <a:t> design</a:t>
            </a:r>
          </a:p>
          <a:p>
            <a:pPr lvl="1"/>
            <a:r>
              <a:rPr lang="cs-CZ" dirty="0" smtClean="0"/>
              <a:t>Instruments </a:t>
            </a:r>
            <a:r>
              <a:rPr lang="cs-CZ" dirty="0" err="1" smtClean="0"/>
              <a:t>have</a:t>
            </a:r>
            <a:r>
              <a:rPr lang="cs-CZ" dirty="0" smtClean="0"/>
              <a:t> to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pushed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light</a:t>
            </a:r>
            <a:r>
              <a:rPr lang="cs-CZ" dirty="0" smtClean="0"/>
              <a:t> </a:t>
            </a:r>
            <a:r>
              <a:rPr lang="cs-CZ" dirty="0" err="1" smtClean="0"/>
              <a:t>pressure</a:t>
            </a:r>
            <a:r>
              <a:rPr lang="cs-CZ" dirty="0" smtClean="0"/>
              <a:t> to </a:t>
            </a:r>
            <a:r>
              <a:rPr lang="cs-CZ" dirty="0" err="1" smtClean="0"/>
              <a:t>engage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perimeter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canal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then</a:t>
            </a:r>
            <a:r>
              <a:rPr lang="cs-CZ" dirty="0" smtClean="0"/>
              <a:t> </a:t>
            </a:r>
            <a:r>
              <a:rPr lang="cs-CZ" dirty="0" err="1" smtClean="0"/>
              <a:t>cut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dentin </a:t>
            </a:r>
            <a:r>
              <a:rPr lang="cs-CZ" dirty="0" err="1" smtClean="0"/>
              <a:t>there</a:t>
            </a:r>
            <a:endParaRPr lang="cs-CZ" dirty="0" smtClean="0"/>
          </a:p>
          <a:p>
            <a:pPr lvl="1"/>
            <a:r>
              <a:rPr lang="cs-CZ" dirty="0" err="1" smtClean="0"/>
              <a:t>Make</a:t>
            </a:r>
            <a:r>
              <a:rPr lang="cs-CZ" dirty="0" smtClean="0"/>
              <a:t> </a:t>
            </a:r>
            <a:r>
              <a:rPr lang="cs-CZ" dirty="0" err="1" smtClean="0"/>
              <a:t>preparation</a:t>
            </a:r>
            <a:r>
              <a:rPr lang="cs-CZ" dirty="0" smtClean="0"/>
              <a:t> </a:t>
            </a:r>
            <a:r>
              <a:rPr lang="cs-CZ" dirty="0" err="1" smtClean="0"/>
              <a:t>slower</a:t>
            </a:r>
            <a:r>
              <a:rPr lang="cs-CZ" dirty="0" smtClean="0"/>
              <a:t> </a:t>
            </a:r>
            <a:r>
              <a:rPr lang="cs-CZ" dirty="0" err="1" smtClean="0"/>
              <a:t>but</a:t>
            </a:r>
            <a:r>
              <a:rPr lang="cs-CZ" dirty="0" smtClean="0"/>
              <a:t> </a:t>
            </a:r>
            <a:r>
              <a:rPr lang="cs-CZ" dirty="0" err="1" smtClean="0"/>
              <a:t>safer</a:t>
            </a:r>
            <a:endParaRPr lang="cs-CZ" dirty="0" smtClean="0"/>
          </a:p>
          <a:p>
            <a:pPr lvl="1"/>
            <a:r>
              <a:rPr lang="cs-CZ" dirty="0" err="1" smtClean="0"/>
              <a:t>Increase</a:t>
            </a:r>
            <a:r>
              <a:rPr lang="cs-CZ" dirty="0" smtClean="0"/>
              <a:t> </a:t>
            </a:r>
            <a:r>
              <a:rPr lang="cs-CZ" dirty="0" err="1" smtClean="0"/>
              <a:t>strenght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decrease</a:t>
            </a:r>
            <a:r>
              <a:rPr lang="cs-CZ" dirty="0" smtClean="0"/>
              <a:t> flexibility</a:t>
            </a:r>
          </a:p>
          <a:p>
            <a:pPr lvl="1"/>
            <a:r>
              <a:rPr lang="cs-CZ" dirty="0" err="1" smtClean="0"/>
              <a:t>Good</a:t>
            </a:r>
            <a:r>
              <a:rPr lang="cs-CZ" dirty="0" smtClean="0"/>
              <a:t> </a:t>
            </a:r>
            <a:r>
              <a:rPr lang="cs-CZ" dirty="0" err="1" smtClean="0"/>
              <a:t>centering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instrument, </a:t>
            </a:r>
            <a:r>
              <a:rPr lang="cs-CZ" dirty="0" err="1" smtClean="0"/>
              <a:t>preventing</a:t>
            </a:r>
            <a:r>
              <a:rPr lang="cs-CZ" dirty="0" smtClean="0"/>
              <a:t> </a:t>
            </a:r>
            <a:r>
              <a:rPr lang="cs-CZ" dirty="0" err="1" smtClean="0"/>
              <a:t>binding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screwing</a:t>
            </a:r>
            <a:r>
              <a:rPr lang="cs-CZ" dirty="0" smtClean="0"/>
              <a:t> to dentin</a:t>
            </a:r>
          </a:p>
        </p:txBody>
      </p:sp>
      <p:pic>
        <p:nvPicPr>
          <p:cNvPr id="4" name="Obrázek 3" descr="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2780928"/>
            <a:ext cx="1809750" cy="1847850"/>
          </a:xfrm>
          <a:prstGeom prst="rect">
            <a:avLst/>
          </a:prstGeom>
        </p:spPr>
      </p:pic>
      <p:sp>
        <p:nvSpPr>
          <p:cNvPr id="5" name="Volný tvar 4"/>
          <p:cNvSpPr/>
          <p:nvPr/>
        </p:nvSpPr>
        <p:spPr>
          <a:xfrm>
            <a:off x="6444209" y="2924944"/>
            <a:ext cx="399652" cy="346157"/>
          </a:xfrm>
          <a:custGeom>
            <a:avLst/>
            <a:gdLst>
              <a:gd name="connsiteX0" fmla="*/ 1 w 377073"/>
              <a:gd name="connsiteY0" fmla="*/ 320511 h 320511"/>
              <a:gd name="connsiteX1" fmla="*/ 47135 w 377073"/>
              <a:gd name="connsiteY1" fmla="*/ 254523 h 320511"/>
              <a:gd name="connsiteX2" fmla="*/ 65988 w 377073"/>
              <a:gd name="connsiteY2" fmla="*/ 226243 h 320511"/>
              <a:gd name="connsiteX3" fmla="*/ 122549 w 377073"/>
              <a:gd name="connsiteY3" fmla="*/ 188536 h 320511"/>
              <a:gd name="connsiteX4" fmla="*/ 150829 w 377073"/>
              <a:gd name="connsiteY4" fmla="*/ 169682 h 320511"/>
              <a:gd name="connsiteX5" fmla="*/ 179110 w 377073"/>
              <a:gd name="connsiteY5" fmla="*/ 150829 h 320511"/>
              <a:gd name="connsiteX6" fmla="*/ 207390 w 377073"/>
              <a:gd name="connsiteY6" fmla="*/ 131975 h 320511"/>
              <a:gd name="connsiteX7" fmla="*/ 254524 w 377073"/>
              <a:gd name="connsiteY7" fmla="*/ 94268 h 320511"/>
              <a:gd name="connsiteX8" fmla="*/ 273378 w 377073"/>
              <a:gd name="connsiteY8" fmla="*/ 65987 h 320511"/>
              <a:gd name="connsiteX9" fmla="*/ 329939 w 377073"/>
              <a:gd name="connsiteY9" fmla="*/ 37707 h 320511"/>
              <a:gd name="connsiteX10" fmla="*/ 377073 w 377073"/>
              <a:gd name="connsiteY10" fmla="*/ 0 h 320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7073" h="320511">
                <a:moveTo>
                  <a:pt x="1" y="320511"/>
                </a:moveTo>
                <a:cubicBezTo>
                  <a:pt x="21996" y="254523"/>
                  <a:pt x="0" y="270235"/>
                  <a:pt x="47135" y="254523"/>
                </a:cubicBezTo>
                <a:cubicBezTo>
                  <a:pt x="53419" y="245096"/>
                  <a:pt x="57462" y="233703"/>
                  <a:pt x="65988" y="226243"/>
                </a:cubicBezTo>
                <a:cubicBezTo>
                  <a:pt x="83041" y="211322"/>
                  <a:pt x="103695" y="201105"/>
                  <a:pt x="122549" y="188536"/>
                </a:cubicBezTo>
                <a:lnTo>
                  <a:pt x="150829" y="169682"/>
                </a:lnTo>
                <a:lnTo>
                  <a:pt x="179110" y="150829"/>
                </a:lnTo>
                <a:lnTo>
                  <a:pt x="207390" y="131975"/>
                </a:lnTo>
                <a:cubicBezTo>
                  <a:pt x="261425" y="50925"/>
                  <a:pt x="189474" y="146309"/>
                  <a:pt x="254524" y="94268"/>
                </a:cubicBezTo>
                <a:cubicBezTo>
                  <a:pt x="263371" y="87190"/>
                  <a:pt x="265367" y="73998"/>
                  <a:pt x="273378" y="65987"/>
                </a:cubicBezTo>
                <a:cubicBezTo>
                  <a:pt x="291651" y="47714"/>
                  <a:pt x="306939" y="45374"/>
                  <a:pt x="329939" y="37707"/>
                </a:cubicBezTo>
                <a:cubicBezTo>
                  <a:pt x="365614" y="13923"/>
                  <a:pt x="350208" y="26864"/>
                  <a:pt x="377073" y="0"/>
                </a:cubicBezTo>
              </a:path>
            </a:pathLst>
          </a:custGeom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" name="Přímá spojovací šipka 6"/>
          <p:cNvCxnSpPr/>
          <p:nvPr/>
        </p:nvCxnSpPr>
        <p:spPr>
          <a:xfrm>
            <a:off x="6588224" y="2348880"/>
            <a:ext cx="0" cy="648072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5868144" y="191683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err="1" smtClean="0"/>
              <a:t>Radial</a:t>
            </a:r>
            <a:r>
              <a:rPr lang="cs-CZ" dirty="0" smtClean="0"/>
              <a:t> </a:t>
            </a:r>
            <a:r>
              <a:rPr lang="cs-CZ" dirty="0" err="1" smtClean="0"/>
              <a:t>land</a:t>
            </a:r>
            <a:endParaRPr lang="cs-CZ" dirty="0"/>
          </a:p>
        </p:txBody>
      </p:sp>
      <p:sp>
        <p:nvSpPr>
          <p:cNvPr id="13" name="Volný tvar 12"/>
          <p:cNvSpPr/>
          <p:nvPr/>
        </p:nvSpPr>
        <p:spPr>
          <a:xfrm>
            <a:off x="7136091" y="3874416"/>
            <a:ext cx="867266" cy="688157"/>
          </a:xfrm>
          <a:custGeom>
            <a:avLst/>
            <a:gdLst>
              <a:gd name="connsiteX0" fmla="*/ 0 w 867266"/>
              <a:gd name="connsiteY0" fmla="*/ 688157 h 688157"/>
              <a:gd name="connsiteX1" fmla="*/ 18853 w 867266"/>
              <a:gd name="connsiteY1" fmla="*/ 631596 h 688157"/>
              <a:gd name="connsiteX2" fmla="*/ 28280 w 867266"/>
              <a:gd name="connsiteY2" fmla="*/ 603316 h 688157"/>
              <a:gd name="connsiteX3" fmla="*/ 65987 w 867266"/>
              <a:gd name="connsiteY3" fmla="*/ 546755 h 688157"/>
              <a:gd name="connsiteX4" fmla="*/ 84841 w 867266"/>
              <a:gd name="connsiteY4" fmla="*/ 490194 h 688157"/>
              <a:gd name="connsiteX5" fmla="*/ 94268 w 867266"/>
              <a:gd name="connsiteY5" fmla="*/ 461914 h 688157"/>
              <a:gd name="connsiteX6" fmla="*/ 122548 w 867266"/>
              <a:gd name="connsiteY6" fmla="*/ 433633 h 688157"/>
              <a:gd name="connsiteX7" fmla="*/ 160255 w 867266"/>
              <a:gd name="connsiteY7" fmla="*/ 377073 h 688157"/>
              <a:gd name="connsiteX8" fmla="*/ 188536 w 867266"/>
              <a:gd name="connsiteY8" fmla="*/ 348792 h 688157"/>
              <a:gd name="connsiteX9" fmla="*/ 235670 w 867266"/>
              <a:gd name="connsiteY9" fmla="*/ 263951 h 688157"/>
              <a:gd name="connsiteX10" fmla="*/ 263950 w 867266"/>
              <a:gd name="connsiteY10" fmla="*/ 235671 h 688157"/>
              <a:gd name="connsiteX11" fmla="*/ 301657 w 867266"/>
              <a:gd name="connsiteY11" fmla="*/ 179110 h 688157"/>
              <a:gd name="connsiteX12" fmla="*/ 320511 w 867266"/>
              <a:gd name="connsiteY12" fmla="*/ 150829 h 688157"/>
              <a:gd name="connsiteX13" fmla="*/ 377072 w 867266"/>
              <a:gd name="connsiteY13" fmla="*/ 103695 h 688157"/>
              <a:gd name="connsiteX14" fmla="*/ 433633 w 867266"/>
              <a:gd name="connsiteY14" fmla="*/ 84842 h 688157"/>
              <a:gd name="connsiteX15" fmla="*/ 461913 w 867266"/>
              <a:gd name="connsiteY15" fmla="*/ 65988 h 688157"/>
              <a:gd name="connsiteX16" fmla="*/ 490194 w 867266"/>
              <a:gd name="connsiteY16" fmla="*/ 56561 h 688157"/>
              <a:gd name="connsiteX17" fmla="*/ 603315 w 867266"/>
              <a:gd name="connsiteY17" fmla="*/ 37708 h 688157"/>
              <a:gd name="connsiteX18" fmla="*/ 810705 w 867266"/>
              <a:gd name="connsiteY18" fmla="*/ 0 h 688157"/>
              <a:gd name="connsiteX19" fmla="*/ 867266 w 867266"/>
              <a:gd name="connsiteY19" fmla="*/ 0 h 688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67266" h="688157">
                <a:moveTo>
                  <a:pt x="0" y="688157"/>
                </a:moveTo>
                <a:lnTo>
                  <a:pt x="18853" y="631596"/>
                </a:lnTo>
                <a:cubicBezTo>
                  <a:pt x="21995" y="622169"/>
                  <a:pt x="22768" y="611584"/>
                  <a:pt x="28280" y="603316"/>
                </a:cubicBezTo>
                <a:cubicBezTo>
                  <a:pt x="40849" y="584462"/>
                  <a:pt x="58821" y="568251"/>
                  <a:pt x="65987" y="546755"/>
                </a:cubicBezTo>
                <a:lnTo>
                  <a:pt x="84841" y="490194"/>
                </a:lnTo>
                <a:cubicBezTo>
                  <a:pt x="87983" y="480767"/>
                  <a:pt x="87242" y="468940"/>
                  <a:pt x="94268" y="461914"/>
                </a:cubicBezTo>
                <a:cubicBezTo>
                  <a:pt x="103695" y="452487"/>
                  <a:pt x="114363" y="444156"/>
                  <a:pt x="122548" y="433633"/>
                </a:cubicBezTo>
                <a:cubicBezTo>
                  <a:pt x="136459" y="415747"/>
                  <a:pt x="144233" y="393095"/>
                  <a:pt x="160255" y="377073"/>
                </a:cubicBezTo>
                <a:lnTo>
                  <a:pt x="188536" y="348792"/>
                </a:lnTo>
                <a:cubicBezTo>
                  <a:pt x="200390" y="313231"/>
                  <a:pt x="203257" y="296364"/>
                  <a:pt x="235670" y="263951"/>
                </a:cubicBezTo>
                <a:cubicBezTo>
                  <a:pt x="245097" y="254524"/>
                  <a:pt x="255765" y="246194"/>
                  <a:pt x="263950" y="235671"/>
                </a:cubicBezTo>
                <a:cubicBezTo>
                  <a:pt x="277861" y="217785"/>
                  <a:pt x="289088" y="197964"/>
                  <a:pt x="301657" y="179110"/>
                </a:cubicBezTo>
                <a:cubicBezTo>
                  <a:pt x="307942" y="169683"/>
                  <a:pt x="312500" y="158840"/>
                  <a:pt x="320511" y="150829"/>
                </a:cubicBezTo>
                <a:cubicBezTo>
                  <a:pt x="338271" y="133069"/>
                  <a:pt x="353448" y="114194"/>
                  <a:pt x="377072" y="103695"/>
                </a:cubicBezTo>
                <a:cubicBezTo>
                  <a:pt x="395233" y="95624"/>
                  <a:pt x="433633" y="84842"/>
                  <a:pt x="433633" y="84842"/>
                </a:cubicBezTo>
                <a:cubicBezTo>
                  <a:pt x="443060" y="78557"/>
                  <a:pt x="451780" y="71055"/>
                  <a:pt x="461913" y="65988"/>
                </a:cubicBezTo>
                <a:cubicBezTo>
                  <a:pt x="470801" y="61544"/>
                  <a:pt x="480639" y="59291"/>
                  <a:pt x="490194" y="56561"/>
                </a:cubicBezTo>
                <a:cubicBezTo>
                  <a:pt x="549588" y="39592"/>
                  <a:pt x="520698" y="51478"/>
                  <a:pt x="603315" y="37708"/>
                </a:cubicBezTo>
                <a:cubicBezTo>
                  <a:pt x="640095" y="31578"/>
                  <a:pt x="779270" y="0"/>
                  <a:pt x="810705" y="0"/>
                </a:cubicBezTo>
                <a:lnTo>
                  <a:pt x="867266" y="0"/>
                </a:lnTo>
              </a:path>
            </a:pathLst>
          </a:cu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5" name="Přímá spojovací šipka 14"/>
          <p:cNvCxnSpPr/>
          <p:nvPr/>
        </p:nvCxnSpPr>
        <p:spPr>
          <a:xfrm flipV="1">
            <a:off x="7452320" y="4077072"/>
            <a:ext cx="0" cy="1152128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6732240" y="537321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U </a:t>
            </a:r>
            <a:r>
              <a:rPr lang="cs-CZ" dirty="0" err="1" smtClean="0"/>
              <a:t>shape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/>
      <p:bldP spid="13" grpId="0" animBg="1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Flute</a:t>
            </a:r>
            <a:r>
              <a:rPr lang="cs-CZ" dirty="0" smtClean="0"/>
              <a:t> design part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5770984" cy="4525963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Non-</a:t>
            </a:r>
            <a:r>
              <a:rPr lang="cs-CZ" dirty="0" err="1" smtClean="0"/>
              <a:t>landed</a:t>
            </a:r>
            <a:r>
              <a:rPr lang="cs-CZ" dirty="0" smtClean="0"/>
              <a:t> </a:t>
            </a:r>
            <a:r>
              <a:rPr lang="cs-CZ" dirty="0" err="1" smtClean="0"/>
              <a:t>flute</a:t>
            </a:r>
            <a:r>
              <a:rPr lang="cs-CZ" dirty="0" smtClean="0"/>
              <a:t> design</a:t>
            </a:r>
          </a:p>
          <a:p>
            <a:pPr lvl="1"/>
            <a:r>
              <a:rPr lang="cs-CZ" dirty="0" smtClean="0"/>
              <a:t>Sharp </a:t>
            </a:r>
            <a:r>
              <a:rPr lang="cs-CZ" dirty="0" err="1" smtClean="0"/>
              <a:t>cutting</a:t>
            </a:r>
            <a:r>
              <a:rPr lang="cs-CZ" dirty="0" smtClean="0"/>
              <a:t> </a:t>
            </a:r>
            <a:r>
              <a:rPr lang="cs-CZ" dirty="0" err="1" smtClean="0"/>
              <a:t>edges</a:t>
            </a:r>
            <a:r>
              <a:rPr lang="cs-CZ" dirty="0" smtClean="0"/>
              <a:t> </a:t>
            </a:r>
            <a:r>
              <a:rPr lang="cs-CZ" dirty="0" err="1" smtClean="0"/>
              <a:t>resulting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a </a:t>
            </a:r>
            <a:r>
              <a:rPr lang="cs-CZ" dirty="0" err="1" smtClean="0"/>
              <a:t>traingular</a:t>
            </a:r>
            <a:r>
              <a:rPr lang="cs-CZ" dirty="0" smtClean="0"/>
              <a:t> </a:t>
            </a:r>
            <a:r>
              <a:rPr lang="cs-CZ" dirty="0" err="1" smtClean="0"/>
              <a:t>cross</a:t>
            </a:r>
            <a:r>
              <a:rPr lang="cs-CZ" dirty="0" smtClean="0"/>
              <a:t> </a:t>
            </a:r>
            <a:r>
              <a:rPr lang="cs-CZ" dirty="0" err="1" smtClean="0"/>
              <a:t>sectional</a:t>
            </a:r>
            <a:r>
              <a:rPr lang="cs-CZ" dirty="0" smtClean="0"/>
              <a:t> design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cuts</a:t>
            </a:r>
            <a:r>
              <a:rPr lang="cs-CZ" dirty="0" smtClean="0"/>
              <a:t> more </a:t>
            </a:r>
            <a:r>
              <a:rPr lang="cs-CZ" dirty="0" err="1" smtClean="0"/>
              <a:t>rapidly</a:t>
            </a:r>
            <a:r>
              <a:rPr lang="cs-CZ" dirty="0" smtClean="0"/>
              <a:t> </a:t>
            </a:r>
            <a:r>
              <a:rPr lang="cs-CZ" dirty="0" err="1" smtClean="0"/>
              <a:t>but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lead</a:t>
            </a:r>
            <a:r>
              <a:rPr lang="cs-CZ" dirty="0" smtClean="0"/>
              <a:t> </a:t>
            </a:r>
            <a:r>
              <a:rPr lang="cs-CZ" dirty="0" err="1" smtClean="0"/>
              <a:t>also</a:t>
            </a:r>
            <a:r>
              <a:rPr lang="cs-CZ" dirty="0" smtClean="0"/>
              <a:t> to </a:t>
            </a:r>
            <a:r>
              <a:rPr lang="cs-CZ" dirty="0" err="1" smtClean="0"/>
              <a:t>preparation</a:t>
            </a:r>
            <a:r>
              <a:rPr lang="cs-CZ" dirty="0" smtClean="0"/>
              <a:t> </a:t>
            </a:r>
            <a:r>
              <a:rPr lang="cs-CZ" dirty="0" err="1" smtClean="0"/>
              <a:t>errors</a:t>
            </a:r>
            <a:endParaRPr lang="cs-CZ" dirty="0" smtClean="0"/>
          </a:p>
          <a:p>
            <a:pPr lvl="1"/>
            <a:r>
              <a:rPr lang="cs-CZ" dirty="0" err="1" smtClean="0"/>
              <a:t>Consider</a:t>
            </a:r>
            <a:r>
              <a:rPr lang="cs-CZ" dirty="0" smtClean="0"/>
              <a:t> more </a:t>
            </a:r>
            <a:r>
              <a:rPr lang="cs-CZ" dirty="0" err="1" smtClean="0"/>
              <a:t>efficient</a:t>
            </a:r>
            <a:r>
              <a:rPr lang="cs-CZ" dirty="0" smtClean="0"/>
              <a:t> </a:t>
            </a:r>
            <a:r>
              <a:rPr lang="cs-CZ" dirty="0" err="1" smtClean="0"/>
              <a:t>but</a:t>
            </a:r>
            <a:r>
              <a:rPr lang="cs-CZ" dirty="0" smtClean="0"/>
              <a:t> </a:t>
            </a:r>
            <a:r>
              <a:rPr lang="cs-CZ" dirty="0" err="1" smtClean="0"/>
              <a:t>require</a:t>
            </a:r>
            <a:r>
              <a:rPr lang="cs-CZ" dirty="0" smtClean="0"/>
              <a:t> more </a:t>
            </a:r>
            <a:r>
              <a:rPr lang="cs-CZ" dirty="0" err="1" smtClean="0"/>
              <a:t>operator</a:t>
            </a:r>
            <a:r>
              <a:rPr lang="cs-CZ" dirty="0" smtClean="0"/>
              <a:t> </a:t>
            </a:r>
            <a:r>
              <a:rPr lang="cs-CZ" dirty="0" err="1" smtClean="0"/>
              <a:t>skill</a:t>
            </a:r>
            <a:r>
              <a:rPr lang="cs-CZ" dirty="0" smtClean="0"/>
              <a:t> to </a:t>
            </a:r>
            <a:r>
              <a:rPr lang="cs-CZ" dirty="0" err="1" smtClean="0"/>
              <a:t>avoid</a:t>
            </a:r>
            <a:r>
              <a:rPr lang="cs-CZ" dirty="0" smtClean="0"/>
              <a:t> </a:t>
            </a:r>
            <a:r>
              <a:rPr lang="cs-CZ" dirty="0" err="1" smtClean="0"/>
              <a:t>procedural</a:t>
            </a:r>
            <a:r>
              <a:rPr lang="cs-CZ" dirty="0" smtClean="0"/>
              <a:t> </a:t>
            </a:r>
            <a:r>
              <a:rPr lang="cs-CZ" dirty="0" err="1" smtClean="0"/>
              <a:t>mishap</a:t>
            </a:r>
            <a:r>
              <a:rPr lang="cs-CZ" dirty="0" smtClean="0"/>
              <a:t> </a:t>
            </a:r>
            <a:r>
              <a:rPr lang="cs-CZ" dirty="0" err="1" smtClean="0"/>
              <a:t>compared</a:t>
            </a:r>
            <a:r>
              <a:rPr lang="cs-CZ" dirty="0" smtClean="0"/>
              <a:t> to </a:t>
            </a:r>
            <a:r>
              <a:rPr lang="cs-CZ" dirty="0" err="1" smtClean="0"/>
              <a:t>radial</a:t>
            </a:r>
            <a:r>
              <a:rPr lang="cs-CZ" dirty="0" smtClean="0"/>
              <a:t>-</a:t>
            </a:r>
            <a:r>
              <a:rPr lang="cs-CZ" dirty="0" err="1" smtClean="0"/>
              <a:t>landed</a:t>
            </a:r>
            <a:r>
              <a:rPr lang="cs-CZ" dirty="0" smtClean="0"/>
              <a:t> </a:t>
            </a:r>
            <a:r>
              <a:rPr lang="cs-CZ" dirty="0" err="1" smtClean="0"/>
              <a:t>files</a:t>
            </a:r>
            <a:endParaRPr lang="cs-CZ" dirty="0" smtClean="0"/>
          </a:p>
          <a:p>
            <a:pPr lvl="1"/>
            <a:r>
              <a:rPr lang="cs-CZ" dirty="0" smtClean="0"/>
              <a:t>More </a:t>
            </a:r>
            <a:r>
              <a:rPr lang="cs-CZ" dirty="0" err="1" smtClean="0"/>
              <a:t>flexible</a:t>
            </a:r>
            <a:endParaRPr lang="cs-CZ" dirty="0" smtClean="0"/>
          </a:p>
          <a:p>
            <a:r>
              <a:rPr lang="cs-CZ" dirty="0" err="1" smtClean="0"/>
              <a:t>Others</a:t>
            </a:r>
            <a:endParaRPr lang="cs-CZ" dirty="0"/>
          </a:p>
        </p:txBody>
      </p:sp>
      <p:pic>
        <p:nvPicPr>
          <p:cNvPr id="4" name="Obrázek 3" descr="triang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72200" y="2636912"/>
            <a:ext cx="1781175" cy="1876425"/>
          </a:xfrm>
          <a:prstGeom prst="rect">
            <a:avLst/>
          </a:prstGeom>
        </p:spPr>
      </p:pic>
      <p:sp>
        <p:nvSpPr>
          <p:cNvPr id="6" name="Volný tvar 5"/>
          <p:cNvSpPr/>
          <p:nvPr/>
        </p:nvSpPr>
        <p:spPr>
          <a:xfrm>
            <a:off x="6513922" y="3883843"/>
            <a:ext cx="113121" cy="103210"/>
          </a:xfrm>
          <a:custGeom>
            <a:avLst/>
            <a:gdLst>
              <a:gd name="connsiteX0" fmla="*/ 65987 w 113121"/>
              <a:gd name="connsiteY0" fmla="*/ 0 h 103210"/>
              <a:gd name="connsiteX1" fmla="*/ 37707 w 113121"/>
              <a:gd name="connsiteY1" fmla="*/ 28281 h 103210"/>
              <a:gd name="connsiteX2" fmla="*/ 0 w 113121"/>
              <a:gd name="connsiteY2" fmla="*/ 84842 h 103210"/>
              <a:gd name="connsiteX3" fmla="*/ 113121 w 113121"/>
              <a:gd name="connsiteY3" fmla="*/ 94268 h 103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121" h="103210">
                <a:moveTo>
                  <a:pt x="65987" y="0"/>
                </a:moveTo>
                <a:cubicBezTo>
                  <a:pt x="56560" y="9427"/>
                  <a:pt x="45892" y="17758"/>
                  <a:pt x="37707" y="28281"/>
                </a:cubicBezTo>
                <a:cubicBezTo>
                  <a:pt x="23796" y="46167"/>
                  <a:pt x="0" y="84842"/>
                  <a:pt x="0" y="84842"/>
                </a:cubicBezTo>
                <a:cubicBezTo>
                  <a:pt x="55109" y="103210"/>
                  <a:pt x="18343" y="94268"/>
                  <a:pt x="113121" y="94268"/>
                </a:cubicBezTo>
              </a:path>
            </a:pathLst>
          </a:cu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" name="Přímá spojovací šipka 7"/>
          <p:cNvCxnSpPr/>
          <p:nvPr/>
        </p:nvCxnSpPr>
        <p:spPr>
          <a:xfrm flipV="1">
            <a:off x="6588224" y="4077072"/>
            <a:ext cx="0" cy="864096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5508104" y="508518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Sharp </a:t>
            </a:r>
            <a:r>
              <a:rPr lang="cs-CZ" dirty="0" err="1" smtClean="0"/>
              <a:t>cutting</a:t>
            </a:r>
            <a:r>
              <a:rPr lang="cs-CZ" dirty="0" smtClean="0"/>
              <a:t> </a:t>
            </a:r>
            <a:r>
              <a:rPr lang="cs-CZ" dirty="0" err="1" smtClean="0"/>
              <a:t>edge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Rake</a:t>
            </a:r>
            <a:r>
              <a:rPr lang="cs-CZ" dirty="0" smtClean="0"/>
              <a:t> </a:t>
            </a:r>
            <a:r>
              <a:rPr lang="cs-CZ" dirty="0" err="1" smtClean="0"/>
              <a:t>angle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angle</a:t>
            </a:r>
            <a:r>
              <a:rPr lang="cs-CZ" dirty="0" smtClean="0"/>
              <a:t> </a:t>
            </a:r>
            <a:r>
              <a:rPr lang="cs-CZ" dirty="0" err="1" smtClean="0"/>
              <a:t>formed</a:t>
            </a:r>
            <a:r>
              <a:rPr lang="cs-CZ" dirty="0" smtClean="0"/>
              <a:t> by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cutting</a:t>
            </a:r>
            <a:r>
              <a:rPr lang="cs-CZ" dirty="0" smtClean="0"/>
              <a:t> </a:t>
            </a:r>
            <a:r>
              <a:rPr lang="cs-CZ" dirty="0" err="1" smtClean="0"/>
              <a:t>edge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a </a:t>
            </a:r>
            <a:r>
              <a:rPr lang="cs-CZ" dirty="0" err="1" smtClean="0"/>
              <a:t>cross</a:t>
            </a:r>
            <a:r>
              <a:rPr lang="cs-CZ" dirty="0" smtClean="0"/>
              <a:t> </a:t>
            </a:r>
            <a:r>
              <a:rPr lang="cs-CZ" dirty="0" err="1" smtClean="0"/>
              <a:t>section</a:t>
            </a:r>
            <a:r>
              <a:rPr lang="cs-CZ" dirty="0" smtClean="0"/>
              <a:t> </a:t>
            </a:r>
            <a:r>
              <a:rPr lang="cs-CZ" dirty="0" err="1" smtClean="0"/>
              <a:t>taken</a:t>
            </a:r>
            <a:r>
              <a:rPr lang="cs-CZ" dirty="0" smtClean="0"/>
              <a:t> </a:t>
            </a:r>
            <a:r>
              <a:rPr lang="cs-CZ" dirty="0" err="1" smtClean="0"/>
              <a:t>perpendicular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long</a:t>
            </a:r>
            <a:r>
              <a:rPr lang="cs-CZ" dirty="0" smtClean="0"/>
              <a:t> axis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instrument</a:t>
            </a:r>
          </a:p>
          <a:p>
            <a:r>
              <a:rPr lang="cs-CZ" dirty="0" err="1" smtClean="0"/>
              <a:t>Possitive</a:t>
            </a:r>
            <a:r>
              <a:rPr lang="cs-CZ" dirty="0" smtClean="0"/>
              <a:t> </a:t>
            </a:r>
            <a:r>
              <a:rPr lang="cs-CZ" dirty="0" err="1" smtClean="0"/>
              <a:t>rake</a:t>
            </a:r>
            <a:r>
              <a:rPr lang="cs-CZ" dirty="0" smtClean="0"/>
              <a:t> </a:t>
            </a:r>
            <a:r>
              <a:rPr lang="cs-CZ" dirty="0" err="1" smtClean="0"/>
              <a:t>angle</a:t>
            </a:r>
            <a:endParaRPr lang="cs-CZ" dirty="0" smtClean="0"/>
          </a:p>
          <a:p>
            <a:pPr lvl="1"/>
            <a:r>
              <a:rPr lang="cs-CZ" dirty="0" err="1" smtClean="0"/>
              <a:t>Shave</a:t>
            </a:r>
            <a:r>
              <a:rPr lang="cs-CZ" dirty="0" smtClean="0"/>
              <a:t> dentin</a:t>
            </a:r>
          </a:p>
          <a:p>
            <a:r>
              <a:rPr lang="cs-CZ" dirty="0" smtClean="0"/>
              <a:t>Negative </a:t>
            </a:r>
            <a:r>
              <a:rPr lang="cs-CZ" dirty="0" err="1" smtClean="0"/>
              <a:t>rake</a:t>
            </a:r>
            <a:r>
              <a:rPr lang="cs-CZ" dirty="0" smtClean="0"/>
              <a:t> </a:t>
            </a:r>
            <a:r>
              <a:rPr lang="cs-CZ" dirty="0" err="1" smtClean="0"/>
              <a:t>angle</a:t>
            </a:r>
            <a:endParaRPr lang="cs-CZ" dirty="0" smtClean="0"/>
          </a:p>
          <a:p>
            <a:pPr lvl="1"/>
            <a:r>
              <a:rPr lang="cs-CZ" dirty="0" err="1" smtClean="0"/>
              <a:t>Scrape</a:t>
            </a:r>
            <a:r>
              <a:rPr lang="cs-CZ" dirty="0" smtClean="0"/>
              <a:t> dentin</a:t>
            </a:r>
          </a:p>
          <a:p>
            <a:r>
              <a:rPr lang="cs-CZ" dirty="0" err="1" smtClean="0"/>
              <a:t>Neutral</a:t>
            </a:r>
            <a:r>
              <a:rPr lang="cs-CZ" dirty="0" smtClean="0"/>
              <a:t> </a:t>
            </a:r>
            <a:r>
              <a:rPr lang="cs-CZ" dirty="0" err="1" smtClean="0"/>
              <a:t>rake</a:t>
            </a:r>
            <a:r>
              <a:rPr lang="cs-CZ" dirty="0" smtClean="0"/>
              <a:t> </a:t>
            </a:r>
            <a:r>
              <a:rPr lang="cs-CZ" dirty="0" err="1" smtClean="0"/>
              <a:t>angle</a:t>
            </a:r>
            <a:endParaRPr lang="cs-CZ" dirty="0" smtClean="0"/>
          </a:p>
          <a:p>
            <a:pPr lvl="1"/>
            <a:r>
              <a:rPr lang="cs-CZ" dirty="0" err="1" smtClean="0"/>
              <a:t>Plan</a:t>
            </a:r>
            <a:r>
              <a:rPr lang="cs-CZ" dirty="0" smtClean="0"/>
              <a:t> dentin</a:t>
            </a:r>
            <a:endParaRPr lang="cs-CZ" dirty="0"/>
          </a:p>
        </p:txBody>
      </p:sp>
      <p:pic>
        <p:nvPicPr>
          <p:cNvPr id="4" name="Obrázek 3" descr="positive rake angle 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2924944"/>
            <a:ext cx="2024432" cy="1803276"/>
          </a:xfrm>
          <a:prstGeom prst="rect">
            <a:avLst/>
          </a:prstGeom>
        </p:spPr>
      </p:pic>
      <p:pic>
        <p:nvPicPr>
          <p:cNvPr id="5" name="Obrázek 4" descr="negative rake angle 2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52119" y="4838700"/>
            <a:ext cx="2055175" cy="18306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Principles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NiTi</a:t>
            </a:r>
            <a:r>
              <a:rPr lang="cs-CZ" dirty="0" smtClean="0"/>
              <a:t> part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Not use as </a:t>
            </a:r>
            <a:r>
              <a:rPr lang="cs-CZ" dirty="0" err="1" smtClean="0"/>
              <a:t>pathfinder</a:t>
            </a:r>
            <a:endParaRPr lang="cs-CZ" dirty="0" smtClean="0"/>
          </a:p>
          <a:p>
            <a:r>
              <a:rPr lang="cs-CZ" dirty="0" err="1" smtClean="0"/>
              <a:t>Should</a:t>
            </a:r>
            <a:r>
              <a:rPr lang="cs-CZ" dirty="0" smtClean="0"/>
              <a:t> not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used</a:t>
            </a:r>
            <a:r>
              <a:rPr lang="cs-CZ" dirty="0" smtClean="0"/>
              <a:t> to </a:t>
            </a:r>
            <a:r>
              <a:rPr lang="cs-CZ" dirty="0" err="1" smtClean="0"/>
              <a:t>negotiate</a:t>
            </a:r>
            <a:r>
              <a:rPr lang="cs-CZ" dirty="0" smtClean="0"/>
              <a:t> </a:t>
            </a:r>
            <a:r>
              <a:rPr lang="cs-CZ" dirty="0" err="1" smtClean="0"/>
              <a:t>small</a:t>
            </a:r>
            <a:r>
              <a:rPr lang="cs-CZ" dirty="0" smtClean="0"/>
              <a:t> </a:t>
            </a:r>
            <a:r>
              <a:rPr lang="cs-CZ" dirty="0" err="1" smtClean="0"/>
              <a:t>calcified</a:t>
            </a:r>
            <a:r>
              <a:rPr lang="cs-CZ" dirty="0" smtClean="0"/>
              <a:t> </a:t>
            </a:r>
            <a:r>
              <a:rPr lang="cs-CZ" dirty="0" err="1" smtClean="0"/>
              <a:t>canals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curved</a:t>
            </a:r>
            <a:r>
              <a:rPr lang="cs-CZ" dirty="0" smtClean="0"/>
              <a:t> </a:t>
            </a:r>
            <a:r>
              <a:rPr lang="cs-CZ" dirty="0" err="1" smtClean="0"/>
              <a:t>canals</a:t>
            </a:r>
            <a:r>
              <a:rPr lang="cs-CZ" dirty="0" smtClean="0"/>
              <a:t> </a:t>
            </a:r>
            <a:r>
              <a:rPr lang="cs-CZ" dirty="0" err="1" smtClean="0"/>
              <a:t>because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its</a:t>
            </a:r>
            <a:r>
              <a:rPr lang="cs-CZ" dirty="0" smtClean="0"/>
              <a:t> non </a:t>
            </a:r>
            <a:r>
              <a:rPr lang="cs-CZ" dirty="0" err="1" smtClean="0"/>
              <a:t>cutting</a:t>
            </a:r>
            <a:r>
              <a:rPr lang="cs-CZ" dirty="0" smtClean="0"/>
              <a:t> tip</a:t>
            </a:r>
          </a:p>
          <a:p>
            <a:r>
              <a:rPr lang="cs-CZ" dirty="0" err="1" smtClean="0"/>
              <a:t>Should</a:t>
            </a:r>
            <a:r>
              <a:rPr lang="cs-CZ" dirty="0" smtClean="0"/>
              <a:t> not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used</a:t>
            </a:r>
            <a:r>
              <a:rPr lang="cs-CZ" dirty="0" smtClean="0"/>
              <a:t> to bypass </a:t>
            </a:r>
            <a:r>
              <a:rPr lang="cs-CZ" dirty="0" err="1" smtClean="0"/>
              <a:t>ledges</a:t>
            </a:r>
            <a:endParaRPr lang="cs-CZ" dirty="0" smtClean="0"/>
          </a:p>
          <a:p>
            <a:r>
              <a:rPr lang="cs-CZ" dirty="0" err="1" smtClean="0"/>
              <a:t>Should</a:t>
            </a:r>
            <a:r>
              <a:rPr lang="cs-CZ" dirty="0" smtClean="0"/>
              <a:t> not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applied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pressure</a:t>
            </a:r>
            <a:endParaRPr lang="cs-CZ" dirty="0" smtClean="0"/>
          </a:p>
          <a:p>
            <a:r>
              <a:rPr lang="cs-CZ" dirty="0" err="1" smtClean="0"/>
              <a:t>Should</a:t>
            </a:r>
            <a:r>
              <a:rPr lang="cs-CZ" dirty="0" smtClean="0"/>
              <a:t> not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used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estimating</a:t>
            </a:r>
            <a:r>
              <a:rPr lang="cs-CZ" dirty="0" smtClean="0"/>
              <a:t> </a:t>
            </a:r>
            <a:r>
              <a:rPr lang="cs-CZ" dirty="0" err="1" smtClean="0"/>
              <a:t>working</a:t>
            </a:r>
            <a:r>
              <a:rPr lang="cs-CZ" dirty="0" smtClean="0"/>
              <a:t> </a:t>
            </a:r>
            <a:r>
              <a:rPr lang="cs-CZ" dirty="0" err="1" smtClean="0"/>
              <a:t>lenght</a:t>
            </a:r>
            <a:r>
              <a:rPr lang="cs-CZ" dirty="0" smtClean="0"/>
              <a:t> (</a:t>
            </a:r>
            <a:r>
              <a:rPr lang="cs-CZ" dirty="0" err="1" smtClean="0"/>
              <a:t>stainless</a:t>
            </a:r>
            <a:r>
              <a:rPr lang="cs-CZ" dirty="0" smtClean="0"/>
              <a:t> </a:t>
            </a:r>
            <a:r>
              <a:rPr lang="cs-CZ" dirty="0" err="1" smtClean="0"/>
              <a:t>steel</a:t>
            </a:r>
            <a:r>
              <a:rPr lang="cs-CZ" dirty="0" smtClean="0"/>
              <a:t> </a:t>
            </a:r>
            <a:r>
              <a:rPr lang="cs-CZ" dirty="0" err="1" smtClean="0"/>
              <a:t>instruments</a:t>
            </a:r>
            <a:r>
              <a:rPr lang="cs-CZ" dirty="0" smtClean="0"/>
              <a:t> are more </a:t>
            </a:r>
            <a:r>
              <a:rPr lang="cs-CZ" dirty="0" err="1" smtClean="0"/>
              <a:t>opaque</a:t>
            </a:r>
            <a:r>
              <a:rPr lang="cs-CZ" dirty="0" smtClean="0"/>
              <a:t>)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chnický">
  <a:themeElements>
    <a:clrScheme name="Technický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251</TotalTime>
  <Words>974</Words>
  <Application>Microsoft Office PowerPoint</Application>
  <PresentationFormat>Předvádění na obrazovce (4:3)</PresentationFormat>
  <Paragraphs>208</Paragraphs>
  <Slides>29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0" baseType="lpstr">
      <vt:lpstr>Technický</vt:lpstr>
      <vt:lpstr>Rotary endodontics</vt:lpstr>
      <vt:lpstr>Aim of seminary</vt:lpstr>
      <vt:lpstr>NiTi alloy</vt:lpstr>
      <vt:lpstr>Tip configuration</vt:lpstr>
      <vt:lpstr>Cross sectional design</vt:lpstr>
      <vt:lpstr>Flute design part 1</vt:lpstr>
      <vt:lpstr>Flute design part 2</vt:lpstr>
      <vt:lpstr>Rake angle</vt:lpstr>
      <vt:lpstr>Principles of NiTi part 1</vt:lpstr>
      <vt:lpstr>Principles of NiTi part 2</vt:lpstr>
      <vt:lpstr>Principles of NiTi part 3</vt:lpstr>
      <vt:lpstr>Fracture prevention of NiTi rotary instruments part 1</vt:lpstr>
      <vt:lpstr>Fracture prevention of NiTi rotary instruments part 2</vt:lpstr>
      <vt:lpstr>Types of rotary instruments according to tapering</vt:lpstr>
      <vt:lpstr>Techniques that might be used for rotary instrumentation</vt:lpstr>
      <vt:lpstr>ProTaper</vt:lpstr>
      <vt:lpstr>ProTaper instruments</vt:lpstr>
      <vt:lpstr>ProTaper SX</vt:lpstr>
      <vt:lpstr>ProTaper S1</vt:lpstr>
      <vt:lpstr>ProTaper S2</vt:lpstr>
      <vt:lpstr>ProTaper F1</vt:lpstr>
      <vt:lpstr>ProTaper F2</vt:lpstr>
      <vt:lpstr>ProTaper F3</vt:lpstr>
      <vt:lpstr>ProTaper</vt:lpstr>
      <vt:lpstr>ProTaper technique</vt:lpstr>
      <vt:lpstr>Prezentace aplikace PowerPoint</vt:lpstr>
      <vt:lpstr>Advantages of ProTaper part 1</vt:lpstr>
      <vt:lpstr>Advantages of ProTaper part 2</vt:lpstr>
      <vt:lpstr>ProTaper Next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Rotary endodontics</dc:title>
  <dc:creator>Loupák z Tovéře</dc:creator>
  <cp:lastModifiedBy>Loupak Loupakovy</cp:lastModifiedBy>
  <cp:revision>31</cp:revision>
  <dcterms:created xsi:type="dcterms:W3CDTF">2013-02-26T21:57:53Z</dcterms:created>
  <dcterms:modified xsi:type="dcterms:W3CDTF">2013-03-11T17:37:38Z</dcterms:modified>
</cp:coreProperties>
</file>